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4"/>
  </p:notesMasterIdLst>
  <p:sldIdLst>
    <p:sldId id="256" r:id="rId2"/>
    <p:sldId id="436" r:id="rId3"/>
    <p:sldId id="350" r:id="rId4"/>
    <p:sldId id="263" r:id="rId5"/>
    <p:sldId id="264" r:id="rId6"/>
    <p:sldId id="323" r:id="rId7"/>
    <p:sldId id="438" r:id="rId8"/>
    <p:sldId id="382" r:id="rId9"/>
    <p:sldId id="437" r:id="rId10"/>
    <p:sldId id="378" r:id="rId11"/>
    <p:sldId id="381" r:id="rId12"/>
    <p:sldId id="304" r:id="rId13"/>
    <p:sldId id="439" r:id="rId14"/>
    <p:sldId id="440" r:id="rId15"/>
    <p:sldId id="441" r:id="rId16"/>
    <p:sldId id="442" r:id="rId17"/>
    <p:sldId id="443" r:id="rId18"/>
    <p:sldId id="444" r:id="rId19"/>
    <p:sldId id="343" r:id="rId20"/>
    <p:sldId id="384" r:id="rId21"/>
    <p:sldId id="336" r:id="rId22"/>
    <p:sldId id="420" r:id="rId23"/>
    <p:sldId id="354" r:id="rId24"/>
    <p:sldId id="430" r:id="rId25"/>
    <p:sldId id="422" r:id="rId26"/>
    <p:sldId id="331" r:id="rId27"/>
    <p:sldId id="332" r:id="rId28"/>
    <p:sldId id="421" r:id="rId29"/>
    <p:sldId id="334" r:id="rId30"/>
    <p:sldId id="387" r:id="rId31"/>
    <p:sldId id="389" r:id="rId32"/>
    <p:sldId id="391" r:id="rId33"/>
    <p:sldId id="394" r:id="rId34"/>
    <p:sldId id="390" r:id="rId35"/>
    <p:sldId id="423" r:id="rId36"/>
    <p:sldId id="397" r:id="rId37"/>
    <p:sldId id="399" r:id="rId38"/>
    <p:sldId id="403" r:id="rId39"/>
    <p:sldId id="405" r:id="rId40"/>
    <p:sldId id="406" r:id="rId41"/>
    <p:sldId id="409" r:id="rId42"/>
    <p:sldId id="411" r:id="rId43"/>
    <p:sldId id="415" r:id="rId44"/>
    <p:sldId id="416" r:id="rId45"/>
    <p:sldId id="417" r:id="rId46"/>
    <p:sldId id="418" r:id="rId47"/>
    <p:sldId id="424" r:id="rId48"/>
    <p:sldId id="425" r:id="rId49"/>
    <p:sldId id="426" r:id="rId50"/>
    <p:sldId id="428" r:id="rId51"/>
    <p:sldId id="431" r:id="rId52"/>
    <p:sldId id="429" r:id="rId53"/>
    <p:sldId id="432" r:id="rId54"/>
    <p:sldId id="433" r:id="rId55"/>
    <p:sldId id="385" r:id="rId56"/>
    <p:sldId id="386" r:id="rId57"/>
    <p:sldId id="340" r:id="rId58"/>
    <p:sldId id="427" r:id="rId59"/>
    <p:sldId id="376" r:id="rId60"/>
    <p:sldId id="275" r:id="rId61"/>
    <p:sldId id="377" r:id="rId62"/>
    <p:sldId id="338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9485" autoAdjust="0"/>
    <p:restoredTop sz="98851" autoAdjust="0"/>
  </p:normalViewPr>
  <p:slideViewPr>
    <p:cSldViewPr>
      <p:cViewPr>
        <p:scale>
          <a:sx n="75" d="100"/>
          <a:sy n="75" d="100"/>
        </p:scale>
        <p:origin x="-3348" y="-12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AppData\Local\Temp\Temp1_Senior%20Design.zip\SEN2%20Data%20Figure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AppData\Local\Temp\Temp1_Senior%20Design.zip\SEN2%20Data%20Figure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AppData\Local\Temp\Temp1_Senior%20Design.zip\SEN2%20Data%20Figur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AppData\Local\Temp\Temp1_Senior%20Design.zip\SEN2%20Data%20Figur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AppData\Local\Temp\Temp1_Senior%20Design.zip\SEN2%20Data%20Figur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AppData\Local\Temp\Temp1_Senior%20Design.zip\SEN2%20Data%20Figur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AppData\Local\Temp\Temp1_Senior%20Design.zip\SEN2%20Data%20Figur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AppData\Local\Temp\Temp1_Senior%20Design.zip\SEN2%20Data%20Figure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AppData\Local\Temp\Temp1_Senior%20Design.zip\SEN2%20Data%20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Body Armor Customer Basis</c:v>
                </c:pt>
              </c:strCache>
            </c:strRef>
          </c:tx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2"/>
              <c:layout>
                <c:manualLayout>
                  <c:x val="0.1050247469066371"/>
                  <c:y val="0.1447861078976505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Military</c:v>
                </c:pt>
                <c:pt idx="1">
                  <c:v>Law Enforcement</c:v>
                </c:pt>
                <c:pt idx="2">
                  <c:v>Other Commercial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0.72000000000000064</c:v>
                </c:pt>
                <c:pt idx="1">
                  <c:v>0.14200000000000004</c:v>
                </c:pt>
                <c:pt idx="2">
                  <c:v>0.13800000000000001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Layers Penetrated vs. Layering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Layers Penetrated</c:v>
                </c:pt>
              </c:strCache>
            </c:strRef>
          </c:tx>
          <c:invertIfNegative val="0"/>
          <c:dLbls>
            <c:spPr>
              <a:solidFill>
                <a:schemeClr val="tx1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Sheet1!$A$5:$A$7</c:f>
              <c:strCache>
                <c:ptCount val="3"/>
                <c:pt idx="0">
                  <c:v>25K</c:v>
                </c:pt>
                <c:pt idx="1">
                  <c:v>20K 13S</c:v>
                </c:pt>
                <c:pt idx="2">
                  <c:v>GoldFlex IIIa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221376"/>
        <c:axId val="111227264"/>
      </c:barChart>
      <c:catAx>
        <c:axId val="111221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227264"/>
        <c:crosses val="autoZero"/>
        <c:auto val="1"/>
        <c:lblAlgn val="ctr"/>
        <c:lblOffset val="100"/>
        <c:noMultiLvlLbl val="0"/>
      </c:catAx>
      <c:valAx>
        <c:axId val="1112272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221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Bump Area vs. Layering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Bump Area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solidFill>
                <a:schemeClr val="tx1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Sheet1!$A$5:$A$7</c:f>
              <c:strCache>
                <c:ptCount val="3"/>
                <c:pt idx="0">
                  <c:v>25K</c:v>
                </c:pt>
                <c:pt idx="1">
                  <c:v>20K 13S</c:v>
                </c:pt>
                <c:pt idx="2">
                  <c:v>GoldFlex IIIa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1.33</c:v>
                </c:pt>
                <c:pt idx="1">
                  <c:v>2.09</c:v>
                </c:pt>
                <c:pt idx="2">
                  <c:v>5.85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256320"/>
        <c:axId val="111257856"/>
      </c:barChart>
      <c:catAx>
        <c:axId val="111256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257856"/>
        <c:crosses val="autoZero"/>
        <c:auto val="1"/>
        <c:lblAlgn val="ctr"/>
        <c:lblOffset val="100"/>
        <c:noMultiLvlLbl val="0"/>
      </c:catAx>
      <c:valAx>
        <c:axId val="1112578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Area (in^2)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256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378668871434476E-2"/>
          <c:y val="1.3271397359012825E-2"/>
          <c:w val="0.96362133112856696"/>
          <c:h val="0.9416058516203448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2"/>
            <c:spPr>
              <a:blipFill dpi="0" rotWithShape="1">
                <a:blip xmlns:r="http://schemas.openxmlformats.org/officeDocument/2006/relationships"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4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33.300000000000004</c:v>
                </c:pt>
                <c:pt idx="1">
                  <c:v>33.300000000000004</c:v>
                </c:pt>
                <c:pt idx="2">
                  <c:v>33.300000000000004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Bump Height vs. Layering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1815351239553316E-2"/>
          <c:y val="0.19480351414406535"/>
          <c:w val="0.86108257881041106"/>
          <c:h val="0.632712160979877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spPr>
                <a:solidFill>
                  <a:sysClr val="window" lastClr="FFFFFF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ysClr val="window" lastClr="FFFFFF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solidFill>
                  <a:sysClr val="window" lastClr="FFFFFF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Sheet1!$A$8:$A$10</c:f>
              <c:strCache>
                <c:ptCount val="3"/>
                <c:pt idx="0">
                  <c:v>No Variation</c:v>
                </c:pt>
                <c:pt idx="1">
                  <c:v>0 To 45 Alternating Every other</c:v>
                </c:pt>
                <c:pt idx="2">
                  <c:v>0 To 45 Ply Orientation</c:v>
                </c:pt>
              </c:strCache>
            </c:strRef>
          </c:cat>
          <c:val>
            <c:numRef>
              <c:f>Sheet1!$B$8:$B$10</c:f>
              <c:numCache>
                <c:formatCode>General</c:formatCode>
                <c:ptCount val="3"/>
                <c:pt idx="0">
                  <c:v>0.99399999999999999</c:v>
                </c:pt>
                <c:pt idx="1">
                  <c:v>0.99399999999999999</c:v>
                </c:pt>
                <c:pt idx="2">
                  <c:v>0.52800000000000002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0950656"/>
        <c:axId val="110968832"/>
      </c:barChart>
      <c:catAx>
        <c:axId val="110950656"/>
        <c:scaling>
          <c:orientation val="minMax"/>
        </c:scaling>
        <c:delete val="0"/>
        <c:axPos val="b"/>
        <c:majorTickMark val="none"/>
        <c:minorTickMark val="none"/>
        <c:tickLblPos val="nextTo"/>
        <c:crossAx val="110968832"/>
        <c:crosses val="autoZero"/>
        <c:auto val="1"/>
        <c:lblAlgn val="ctr"/>
        <c:lblOffset val="100"/>
        <c:noMultiLvlLbl val="0"/>
      </c:catAx>
      <c:valAx>
        <c:axId val="11096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10950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800" b="1" i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Layers Penetrated vs. Layering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0530183727034124E-2"/>
          <c:y val="0.19480351414406533"/>
          <c:w val="0.91280314960629927"/>
          <c:h val="0.6384598279381745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100" baseline="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Sheet1!$A$12:$A$14</c:f>
              <c:strCache>
                <c:ptCount val="3"/>
                <c:pt idx="0">
                  <c:v>No Variation</c:v>
                </c:pt>
                <c:pt idx="1">
                  <c:v>0 To 45 Alternating Every other</c:v>
                </c:pt>
                <c:pt idx="2">
                  <c:v>0 To 45 Ply Orientation</c:v>
                </c:pt>
              </c:strCache>
            </c:strRef>
          </c:cat>
          <c:val>
            <c:numRef>
              <c:f>Sheet1!$B$12:$B$14</c:f>
              <c:numCache>
                <c:formatCode>General</c:formatCode>
                <c:ptCount val="3"/>
                <c:pt idx="0">
                  <c:v>6</c:v>
                </c:pt>
                <c:pt idx="1">
                  <c:v>10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1058944"/>
        <c:axId val="111060480"/>
      </c:barChart>
      <c:catAx>
        <c:axId val="1110589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060480"/>
        <c:crosses val="autoZero"/>
        <c:auto val="1"/>
        <c:lblAlgn val="ctr"/>
        <c:lblOffset val="100"/>
        <c:noMultiLvlLbl val="0"/>
      </c:catAx>
      <c:valAx>
        <c:axId val="111060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058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800" b="1" i="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Bump Area vs. Layering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Sheet1!$D$12:$D$14</c:f>
              <c:strCache>
                <c:ptCount val="3"/>
                <c:pt idx="0">
                  <c:v>No Variation</c:v>
                </c:pt>
                <c:pt idx="1">
                  <c:v>0 To 45 Alternating Every other</c:v>
                </c:pt>
                <c:pt idx="2">
                  <c:v>0 To 45 Ply Orientation</c:v>
                </c:pt>
              </c:strCache>
            </c:strRef>
          </c:cat>
          <c:val>
            <c:numRef>
              <c:f>Sheet1!$E$12:$E$14</c:f>
              <c:numCache>
                <c:formatCode>General</c:formatCode>
                <c:ptCount val="3"/>
                <c:pt idx="0">
                  <c:v>0.25</c:v>
                </c:pt>
                <c:pt idx="1">
                  <c:v>0.37500000000000006</c:v>
                </c:pt>
                <c:pt idx="2">
                  <c:v>0.37500000000000006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1105536"/>
        <c:axId val="111107072"/>
      </c:barChart>
      <c:catAx>
        <c:axId val="1111055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107072"/>
        <c:crosses val="autoZero"/>
        <c:auto val="1"/>
        <c:lblAlgn val="ctr"/>
        <c:lblOffset val="100"/>
        <c:noMultiLvlLbl val="0"/>
      </c:catAx>
      <c:valAx>
        <c:axId val="111107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105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Bump Height vs. Layering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124538458116476"/>
          <c:y val="0.1821539353035416"/>
          <c:w val="0.85310489790471122"/>
          <c:h val="0.709397348058765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Bump Height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solidFill>
                <a:schemeClr val="tx1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24K</c:v>
                </c:pt>
                <c:pt idx="1">
                  <c:v>20K 10S</c:v>
                </c:pt>
                <c:pt idx="2">
                  <c:v>12K 30S</c:v>
                </c:pt>
                <c:pt idx="3">
                  <c:v>25K</c:v>
                </c:pt>
                <c:pt idx="4">
                  <c:v>20K 13S</c:v>
                </c:pt>
                <c:pt idx="5">
                  <c:v>GoldFlex IIIa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0.46900000000000003</c:v>
                </c:pt>
                <c:pt idx="1">
                  <c:v>0.47500000000000003</c:v>
                </c:pt>
                <c:pt idx="2">
                  <c:v>0.58199999999999996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1128576"/>
        <c:axId val="111131264"/>
      </c:barChart>
      <c:catAx>
        <c:axId val="1111285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131264"/>
        <c:crosses val="autoZero"/>
        <c:auto val="1"/>
        <c:lblAlgn val="ctr"/>
        <c:lblOffset val="100"/>
        <c:noMultiLvlLbl val="0"/>
      </c:catAx>
      <c:valAx>
        <c:axId val="1111312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Height</a:t>
                </a:r>
                <a:r>
                  <a:rPr lang="en-US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(in)</a:t>
                </a: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128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Layers Penetrated vs. Layering</a:t>
            </a:r>
          </a:p>
        </c:rich>
      </c:tx>
      <c:layout>
        <c:manualLayout>
          <c:xMode val="edge"/>
          <c:yMode val="edge"/>
          <c:x val="0.17828477690288713"/>
          <c:y val="1.851851851851853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943307086614175"/>
          <c:y val="0.18455069761016718"/>
          <c:w val="0.87056692913385814"/>
          <c:h val="0.70557362895427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Layers Penetrated</c:v>
                </c:pt>
              </c:strCache>
            </c:strRef>
          </c:tx>
          <c:invertIfNegative val="0"/>
          <c:dLbls>
            <c:spPr>
              <a:solidFill>
                <a:schemeClr val="tx1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24K</c:v>
                </c:pt>
                <c:pt idx="1">
                  <c:v>20K 10S</c:v>
                </c:pt>
                <c:pt idx="2">
                  <c:v>12K 30S</c:v>
                </c:pt>
                <c:pt idx="3">
                  <c:v>25K</c:v>
                </c:pt>
                <c:pt idx="4">
                  <c:v>20K 13S</c:v>
                </c:pt>
                <c:pt idx="5">
                  <c:v>GoldFlex IIIa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</c:v>
                </c:pt>
                <c:pt idx="1">
                  <c:v>11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139840"/>
        <c:axId val="111162112"/>
      </c:barChart>
      <c:catAx>
        <c:axId val="111139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162112"/>
        <c:crosses val="autoZero"/>
        <c:auto val="1"/>
        <c:lblAlgn val="ctr"/>
        <c:lblOffset val="100"/>
        <c:noMultiLvlLbl val="0"/>
      </c:catAx>
      <c:valAx>
        <c:axId val="1111621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139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Bump Area vs. Layering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441767540251498"/>
          <c:y val="0.19480351414406533"/>
          <c:w val="0.86558232459748496"/>
          <c:h val="0.689216608340623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Bump Area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solidFill>
                <a:schemeClr val="tx1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24K</c:v>
                </c:pt>
                <c:pt idx="1">
                  <c:v>20K 10S</c:v>
                </c:pt>
                <c:pt idx="2">
                  <c:v>12K 30S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1.03</c:v>
                </c:pt>
                <c:pt idx="1">
                  <c:v>0.97000000000000008</c:v>
                </c:pt>
                <c:pt idx="2">
                  <c:v>0.8600000000000001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174784"/>
        <c:axId val="111176320"/>
      </c:barChart>
      <c:catAx>
        <c:axId val="111174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176320"/>
        <c:crosses val="autoZero"/>
        <c:auto val="1"/>
        <c:lblAlgn val="ctr"/>
        <c:lblOffset val="100"/>
        <c:noMultiLvlLbl val="0"/>
      </c:catAx>
      <c:valAx>
        <c:axId val="1111763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Area (in^2)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174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Bump Height vs.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3775798858476027"/>
          <c:y val="5.555555555555553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Bump Height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solidFill>
                <a:schemeClr val="tx1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Sheet1!$A$5:$A$7</c:f>
              <c:strCache>
                <c:ptCount val="3"/>
                <c:pt idx="0">
                  <c:v>25K</c:v>
                </c:pt>
                <c:pt idx="1">
                  <c:v>20K 13S</c:v>
                </c:pt>
                <c:pt idx="2">
                  <c:v>GoldFlex IIIa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0.46</c:v>
                </c:pt>
                <c:pt idx="1">
                  <c:v>0.45300000000000001</c:v>
                </c:pt>
                <c:pt idx="2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207168"/>
        <c:axId val="111208704"/>
      </c:barChart>
      <c:catAx>
        <c:axId val="111207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208704"/>
        <c:crosses val="autoZero"/>
        <c:auto val="1"/>
        <c:lblAlgn val="ctr"/>
        <c:lblOffset val="100"/>
        <c:noMultiLvlLbl val="0"/>
      </c:catAx>
      <c:valAx>
        <c:axId val="1112087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Inches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11207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0.36089</cdr:x>
      <cdr:y>0.90323</cdr:y>
    </cdr:from>
    <cdr:to>
      <cdr:x>0.66846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71775" y="4321708"/>
          <a:ext cx="2362195" cy="463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Design (Heat)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0.01364</cdr:x>
      <cdr:y>0.09224</cdr:y>
    </cdr:from>
    <cdr:to>
      <cdr:x>0.34105</cdr:x>
      <cdr:y>0.20514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4775" y="441325"/>
          <a:ext cx="2514600" cy="5402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Configuration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B9A87-4F3F-4301-8244-5767FFBEA770}" type="datetimeFigureOut">
              <a:rPr lang="en-US" smtClean="0"/>
              <a:pPr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9F455-3C0C-4ED9-804F-40B93B96E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0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F455-3C0C-4ED9-804F-40B93B96E1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45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F455-3C0C-4ED9-804F-40B93B96E1D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27C5A-7824-4DAD-A844-47CEC8C88BE7}" type="datetime1">
              <a:rPr lang="en-US" smtClean="0"/>
              <a:t>5/4/2015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880E-9F6B-45F2-8587-35131C658803}" type="datetime1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4105-02CE-4634-B5DC-244F6B88AE8B}" type="datetime1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FD75D4-51CD-43D9-A577-7A34825E140D}" type="datetime1">
              <a:rPr lang="en-US" smtClean="0"/>
              <a:t>5/4/2015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71411-5ACA-443D-AF32-FE510CF0D630}" type="datetime1">
              <a:rPr lang="en-US" smtClean="0"/>
              <a:t>5/4/2015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BFB4E1F-E0E3-4800-874F-500973E004B3}" type="datetime1">
              <a:rPr lang="en-US" smtClean="0"/>
              <a:t>5/4/2015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B04D762-642B-4772-863C-256C407B44B8}" type="datetime1">
              <a:rPr lang="en-US" smtClean="0"/>
              <a:t>5/4/2015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5957-3082-4049-AB13-9C54AB00A8C9}" type="datetime1">
              <a:rPr lang="en-US" smtClean="0"/>
              <a:t>5/4/2015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8F55-2CD3-4407-BA4E-AD3F547F30DF}" type="datetime1">
              <a:rPr lang="en-US" smtClean="0"/>
              <a:t>5/4/2015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130FA7E-95FD-4EF2-9246-448D0AD48DED}" type="datetime1">
              <a:rPr lang="en-US" smtClean="0"/>
              <a:t>5/4/2015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046ACF-4F6D-427B-AEAA-F0A140EC6F8F}" type="datetime1">
              <a:rPr lang="en-US" smtClean="0"/>
              <a:t>5/4/2015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4865C78-4B92-4AB9-A4D9-8C0A7DE879AB}" type="datetime1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C3E479F5-177E-4A18-AE55-6AF71F922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953000"/>
            <a:ext cx="87630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Paola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Briceno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Aurelio Matthew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Leal	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Teodor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Flexible Bulletproof Vest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971800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Faculty Advisor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Dr.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Shirazi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Dr.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Haider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Course Advisor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Dr. Sarkar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8685" y="5653361"/>
            <a:ext cx="1166467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10200"/>
            <a:ext cx="914400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attLeal93\Downloads\Phot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56" y="5410200"/>
            <a:ext cx="908844" cy="121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1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" y="-152400"/>
            <a:ext cx="913384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QUALITY FUNCTION DEPLOYMENT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6400" y="1003300"/>
            <a:ext cx="8458200" cy="5791200"/>
            <a:chOff x="406400" y="1003300"/>
            <a:chExt cx="8458200" cy="57912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1003300"/>
              <a:ext cx="8458200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600" y="1155700"/>
              <a:ext cx="4386944" cy="2146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43000"/>
            <a:ext cx="7680960" cy="2438399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DESIGN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3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20636661"/>
              </p:ext>
            </p:extLst>
          </p:nvPr>
        </p:nvGraphicFramePr>
        <p:xfrm>
          <a:off x="352425" y="1463675"/>
          <a:ext cx="7680325" cy="478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DECOMPOSITION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19050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356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85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Assumed Symmetry for Model</a:t>
            </a:r>
          </a:p>
          <a:p>
            <a:pPr marL="457200" lvl="1" indent="-28575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Bullet impacting center of protective layers</a:t>
            </a:r>
          </a:p>
          <a:p>
            <a:pPr marL="457200" lvl="1" indent="-285750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9” x 9” 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(1/4 of chest protective layer size)</a:t>
            </a:r>
          </a:p>
          <a:p>
            <a:pPr marL="457200" lvl="1" indent="-28575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1/4 of .357 SIG flat nose full metal jacket modeled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Bullet to impact bottom right of protective layers exactly in corner (symmetry)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BC’s are being assigned symmetry at bottom and right side of bullet/layers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sides layering set with only rotation limitations outward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BULLET IMPACT SIMULATION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MESH VIEW OF MODEL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8493"/>
            <a:ext cx="3352800" cy="49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943" y="1589314"/>
            <a:ext cx="4705350" cy="4495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14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Kevlar and 12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Kevlar-Green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Spectra-Grey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Kevlar .0118 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Spectra .006 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 difference implies more Kevlar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PROTECTIVE LAYERING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886200" cy="490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15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7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.354” Diameter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.4”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.003”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hick Cu Jacket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Lead-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Copper- Blue-green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.357 SIG FLAT NOSE FMJ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36" y="1463675"/>
            <a:ext cx="3197554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16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258174" cy="4724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Assembled with Bullet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ined up at Bottom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ight of Layering for Symmetry Assimilation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BCs for bottom and right sides of the bullet and layering for symmetry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layer BCs set with rotational condition preventing it from rotating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.357 velocity set at -448m/s in Z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AND BCs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873500"/>
            <a:ext cx="4114800" cy="29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17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828800"/>
            <a:ext cx="7680960" cy="43586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Results were Unable to be Obtained Due to Issues Obtaining a Program that Could Run the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Led to a Need to Come Up with Useful Physical Testing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Teams will be Able to Use the Program to Test and Improve Designs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ABAQUS 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18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MODEL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6955424" cy="349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2458720"/>
            <a:ext cx="609600" cy="2606040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181600" y="2458720"/>
            <a:ext cx="0" cy="26466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81600" y="357707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in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19800" y="4876800"/>
            <a:ext cx="152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53200" y="4507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in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19</a:t>
            </a:fld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629"/>
            <a:ext cx="7680960" cy="1066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066800"/>
            <a:ext cx="4219574" cy="57912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Elevator Speech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Competitive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Needs and Wants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Definition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QDF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Design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Decomposition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Abaqus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Model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 of Materials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 Process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Price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2000" y="1219200"/>
            <a:ext cx="4014787" cy="5410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Details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 Goals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 Procedures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Results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Tests 1-4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 Design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Lessons Learned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Recommendations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4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219200"/>
            <a:ext cx="7680960" cy="2438399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20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2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74115624"/>
              </p:ext>
            </p:extLst>
          </p:nvPr>
        </p:nvGraphicFramePr>
        <p:xfrm>
          <a:off x="838200" y="1524000"/>
          <a:ext cx="7498080" cy="494082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431324"/>
                <a:gridCol w="2541722"/>
                <a:gridCol w="1525034"/>
              </a:tblGrid>
              <a:tr h="413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Vendor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Quote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6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Kevlar KM2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Infinity Composites Inc.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$95.02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6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Ballistic Spectra Fabric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Composite Envisions LLC.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$154.10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6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Kevlar Thread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Thread Exchange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$21.37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7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Bungee Cord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$20.52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.44 Mag Bullets</a:t>
                      </a:r>
                      <a:endParaRPr lang="en-US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Remington</a:t>
                      </a:r>
                      <a:endParaRPr lang="en-US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$50 </a:t>
                      </a:r>
                      <a:endParaRPr lang="en-US" sz="2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 Bags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Lowes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$12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Lumber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Frame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Lowes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Total: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2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373.01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Bill of Materials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9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 Sheets of Kevlar KM2 and Spectra 1000 into the vest pocket shapes.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Place Fibers into chosen configuration.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Sew configuration with industrial machine (15.24 cm sewn sections to hold layers together).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Place the protective layers between nylon and seal it.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 PROCESS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399546"/>
            <a:ext cx="2971800" cy="213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269872"/>
            <a:ext cx="3200400" cy="239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22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800974" cy="50901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 Vests Produced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4901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Cost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$355.09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Distributor Cost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$461.54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$106.45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Retail Price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$600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QFD Price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$600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Competitive Prices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$600-$800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Market Size: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$3 Million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RETAIL PRICE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DETAILS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715374" cy="524256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Test 1-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Analyze the Effect of Ply Orientation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Test 2-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Test Different Combinations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Analyze Kevlar and Spectra Behavior When Impacted</a:t>
            </a:r>
          </a:p>
          <a:p>
            <a:pPr marL="285750" indent="-28575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Test 3-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Investigate Aerial Weight and its Effect on Fabric Strength</a:t>
            </a:r>
          </a:p>
          <a:p>
            <a:pPr marL="285750" indent="-28575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Test 4-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Compare our Configuration with Real Life Vest (Exact Same Aerial Weight)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768096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TESTING GOALS</a:t>
            </a:r>
            <a:endParaRPr lang="en-US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25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105774" cy="4724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 4in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4in Sheets of Kevlar KM2 and Spectra 1000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All Kevlar Specimens to Create 3-24 Layer Sample Pads in Varying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 Orientations</a:t>
            </a:r>
          </a:p>
          <a:p>
            <a:pPr lvl="2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to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egree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 Alternating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to 45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egree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D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egree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n-oriented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 PROCEDURE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azom.com/images/news/NewsImage_12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38600"/>
            <a:ext cx="3091719" cy="2057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26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533400"/>
            <a:ext cx="8562974" cy="565404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Hang Configuration using Bungee Cords Around Sand Bags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.357 Mag to Shoot the Protective Pads from Distance of 1 Foot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each Test Specimen to Determine Best Ply Orientation.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280511"/>
            <a:ext cx="3657600" cy="268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85683"/>
            <a:ext cx="17740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27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5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 Pads Clamping between Wooden Frames Using 4 Bolts through Frame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(3ft-lb Torque Per Bolt)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 Wood Backing With .625in Clay Barrier Behind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8562974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UPDATED TESTING PROCEDURES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95600"/>
            <a:ext cx="3335295" cy="36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328547" y="4862016"/>
            <a:ext cx="13469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052447" y="4243365"/>
            <a:ext cx="0" cy="12614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30520" y="5029200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2.5”x2.5”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04281"/>
            <a:ext cx="3810000" cy="313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2514600" y="4425270"/>
            <a:ext cx="0" cy="36933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7000" y="4425270"/>
            <a:ext cx="828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.625”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28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990600"/>
            <a:ext cx="8686800" cy="57150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3 Configurations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24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Layers &amp; Vest Pad</a:t>
            </a:r>
          </a:p>
          <a:p>
            <a:pPr lvl="2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Kevlar and 12 Spectra </a:t>
            </a:r>
          </a:p>
          <a:p>
            <a:pPr lvl="2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 Kevlar</a:t>
            </a:r>
          </a:p>
          <a:p>
            <a:pPr lvl="2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 Kevlar and Spectra Aerial Weights with Varying Configurations</a:t>
            </a:r>
          </a:p>
          <a:p>
            <a:pPr marL="457200" lvl="1" indent="-285750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Kevlar 10 Spectra</a:t>
            </a:r>
          </a:p>
          <a:p>
            <a:pPr marL="457200" lvl="1" indent="-285750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Kevlar 20 Spectra</a:t>
            </a:r>
          </a:p>
          <a:p>
            <a:pPr marL="457200" lvl="1" indent="-285750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Kevlar 30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 Aerial Weight of Kevlar and Spectra Top Pads to Honeywell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Gold Flex</a:t>
            </a:r>
          </a:p>
          <a:p>
            <a:pPr marL="457200" lvl="1" indent="-285750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Kevlar</a:t>
            </a:r>
          </a:p>
          <a:p>
            <a:pPr marL="457200" lvl="1" indent="-285750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Kevlar 13 Spectra</a:t>
            </a:r>
          </a:p>
          <a:p>
            <a:pPr marL="457200" lvl="1" indent="-28575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Honeywell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Gold Flex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58174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UPDATED TESTING PROCEDURE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29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1676400"/>
            <a:ext cx="7680960" cy="1676399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295400"/>
            <a:ext cx="7680960" cy="2438399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 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30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-25400"/>
            <a:ext cx="768096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1 SETUP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:\Video\IMG_9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1695"/>
            <a:ext cx="4495800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Video\IMG_9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05" y="2895600"/>
            <a:ext cx="4559300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402" y="1211179"/>
            <a:ext cx="8790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Shooting Distance: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Bullet Used: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.357 Magnum SJHP (125grain)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Restrains: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None (Freely Hanging)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31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3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llet Impact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1600" y="1371600"/>
            <a:ext cx="6299200" cy="4724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OF TEST 1 IMPACT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32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609600"/>
            <a:ext cx="2819400" cy="25146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1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Kevlar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Variation in Ply Orientation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1- SAMPLES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MattLeal93\Downloads\imag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2286000" cy="2942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2895600" y="685800"/>
            <a:ext cx="3200400" cy="25146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Kevlar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to 45 Degree Ply Alternating Every Other</a:t>
            </a:r>
          </a:p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6172200" y="533400"/>
            <a:ext cx="3124200" cy="25146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Kevlar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to 45 Degree Ply Alternating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2" descr="C:\Users\MattLeal93\Downloads\imag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23622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C:\Users\MattLeal93\Downloads\imag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3622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33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3093" y="2305318"/>
            <a:ext cx="4768851" cy="3576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00" y="2349500"/>
            <a:ext cx="4775200" cy="35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768096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1 VISUAL RESULTS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307795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Back				</a:t>
            </a:r>
            <a:r>
              <a:rPr lang="en-US" dirty="0"/>
              <a:t> </a:t>
            </a:r>
            <a:r>
              <a:rPr lang="en-US" dirty="0" smtClean="0"/>
              <a:t>                    Front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34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265391943"/>
              </p:ext>
            </p:extLst>
          </p:nvPr>
        </p:nvGraphicFramePr>
        <p:xfrm>
          <a:off x="0" y="1295400"/>
          <a:ext cx="4800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908660685"/>
              </p:ext>
            </p:extLst>
          </p:nvPr>
        </p:nvGraphicFramePr>
        <p:xfrm>
          <a:off x="152400" y="3825151"/>
          <a:ext cx="489131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195512460"/>
              </p:ext>
            </p:extLst>
          </p:nvPr>
        </p:nvGraphicFramePr>
        <p:xfrm>
          <a:off x="4572000" y="2209800"/>
          <a:ext cx="45720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/>
          <p:cNvSpPr/>
          <p:nvPr/>
        </p:nvSpPr>
        <p:spPr>
          <a:xfrm rot="20531295">
            <a:off x="144277" y="1931306"/>
            <a:ext cx="8254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INCONCLUSILVE/ UNRELIABE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6714" y="2590800"/>
            <a:ext cx="381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Sand Absorbed much of impact due to allowed motion of pad since they were unrestrained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Tests conducted and some of results could be outlying values on bell curve (not enough testing)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results in hint to need for new testing method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35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TESTS 2-4 SETUP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4" y="2666999"/>
            <a:ext cx="3541716" cy="3958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5" y="2708895"/>
            <a:ext cx="3522572" cy="3941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3084" y="1342162"/>
            <a:ext cx="8730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Shooting Distance: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Bullet Used: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.357 Magnum SJHP (125grain)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Restraints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Wooden Frame with Clay Backing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ft-lb per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bolt)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36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28600" y="1905000"/>
            <a:ext cx="3124200" cy="914400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1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Layers Kevlar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TEST  2- SAMPLES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27432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27432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2708201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2971800" y="1905000"/>
            <a:ext cx="3533774" cy="762000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2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Layers Spectra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6067426" y="1905000"/>
            <a:ext cx="3533774" cy="838200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3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Layers Kevlar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Layers Spectra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37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52426" y="1295400"/>
            <a:ext cx="3886200" cy="509587"/>
          </a:xfrm>
        </p:spPr>
        <p:txBody>
          <a:bodyPr>
            <a:noAutofit/>
          </a:bodyPr>
          <a:lstStyle/>
          <a:p>
            <a:r>
              <a:rPr lang="en-US" sz="2800" i="0" dirty="0" smtClean="0">
                <a:latin typeface="Times New Roman" pitchFamily="18" charset="0"/>
                <a:cs typeface="Times New Roman" pitchFamily="18" charset="0"/>
              </a:rPr>
              <a:t>      24 Layers Kevlar</a:t>
            </a:r>
            <a:endParaRPr lang="en-US" sz="2800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5"/>
          </p:nvPr>
        </p:nvSpPr>
        <p:spPr>
          <a:xfrm>
            <a:off x="4876800" y="1295400"/>
            <a:ext cx="3886200" cy="509587"/>
          </a:xfrm>
        </p:spPr>
        <p:txBody>
          <a:bodyPr>
            <a:noAutofit/>
          </a:bodyPr>
          <a:lstStyle/>
          <a:p>
            <a:r>
              <a:rPr lang="en-US" sz="2800" i="0" dirty="0" smtClean="0">
                <a:latin typeface="Times New Roman" pitchFamily="18" charset="0"/>
                <a:cs typeface="Times New Roman" pitchFamily="18" charset="0"/>
              </a:rPr>
              <a:t>    24 Layers Spectra</a:t>
            </a:r>
            <a:endParaRPr lang="en-US" sz="2800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TEST 2 VISUAL RESULTS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828800"/>
            <a:ext cx="363728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33399" y="1828801"/>
            <a:ext cx="3429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2590800" y="4062413"/>
            <a:ext cx="3886200" cy="509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 Kevlar, 12 Spectra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612740"/>
            <a:ext cx="3505200" cy="209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38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-18143"/>
            <a:ext cx="7680960" cy="10668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RESULTS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451671"/>
              </p:ext>
            </p:extLst>
          </p:nvPr>
        </p:nvGraphicFramePr>
        <p:xfrm>
          <a:off x="381000" y="1371600"/>
          <a:ext cx="8382000" cy="48768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354048"/>
                <a:gridCol w="2598952"/>
                <a:gridCol w="1828800"/>
                <a:gridCol w="1600200"/>
              </a:tblGrid>
              <a:tr h="641610">
                <a:tc>
                  <a:txBody>
                    <a:bodyPr/>
                    <a:lstStyle/>
                    <a:p>
                      <a:pPr algn="ctr" fontAlgn="ctr"/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Kevlar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2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Spectra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12K,</a:t>
                      </a:r>
                      <a:r>
                        <a:rPr lang="en-US" sz="2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12S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09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Layers</a:t>
                      </a:r>
                      <a:r>
                        <a:rPr lang="en-US" sz="2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Penetrated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3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3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Volume Affected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.0089in^3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</a:t>
                      </a:r>
                      <a:r>
                        <a:rPr lang="en-US" sz="2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Indention (Height, Area)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.469in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</a:p>
                    <a:p>
                      <a:pPr algn="ctr"/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1.03in^2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39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Industry : $734 Million</a:t>
            </a:r>
          </a:p>
          <a:p>
            <a:pPr marL="457200" lvl="1" indent="-28575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 Businesses</a:t>
            </a:r>
          </a:p>
          <a:p>
            <a:pPr marL="457200" lvl="1" indent="-28575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Companies Own 52%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Body Armor Customer Basis</a:t>
            </a:r>
          </a:p>
          <a:p>
            <a:pPr marL="457200" lvl="1" indent="-285750"/>
            <a:endParaRPr lang="en-US" dirty="0" smtClean="0"/>
          </a:p>
          <a:p>
            <a:pPr marL="457200" lvl="1" indent="-285750"/>
            <a:endParaRPr lang="en-US" dirty="0"/>
          </a:p>
          <a:p>
            <a:pPr marL="457200" lvl="1" indent="-285750"/>
            <a:endParaRPr lang="en-US" dirty="0" smtClean="0"/>
          </a:p>
          <a:p>
            <a:pPr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BODY ARMOR BACKGROUND INFO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79260161"/>
              </p:ext>
            </p:extLst>
          </p:nvPr>
        </p:nvGraphicFramePr>
        <p:xfrm>
          <a:off x="1447800" y="3505200"/>
          <a:ext cx="5334000" cy="3215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Kevlar Sample Stopped the Bullet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Spectra and 12K12S Pad Were Compromised by Bullet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Spectra had Least Energy Dissipation Based on Hole Left in 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Kevlar Sample Most Successful in Decreasing Bullet Energy and Trauma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TEST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OUTCOMES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40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Aerial Weight and its effect on Fabric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Kevlar and Spectra Pad using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Aerial Weight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Matching System for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Laminating Layers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FURTHER TESTING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41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 3 – SAMPLES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2" y="3009899"/>
            <a:ext cx="2971797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62300" y="3009900"/>
            <a:ext cx="29718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04800" y="16764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1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Kevlar, 10 Spectra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16764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2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16 Kevlar, 20 Spectra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16764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3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12 Kevlar, 30 Spectra</a:t>
            </a:r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134100" y="3086100"/>
            <a:ext cx="289560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42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0" y="1319213"/>
            <a:ext cx="3886200" cy="509587"/>
          </a:xfrm>
        </p:spPr>
        <p:txBody>
          <a:bodyPr>
            <a:normAutofit lnSpcReduction="10000"/>
          </a:bodyPr>
          <a:lstStyle/>
          <a:p>
            <a:r>
              <a:rPr lang="en-US" sz="2800" i="0" dirty="0" smtClean="0">
                <a:latin typeface="Times New Roman" pitchFamily="18" charset="0"/>
                <a:cs typeface="Times New Roman" pitchFamily="18" charset="0"/>
              </a:rPr>
              <a:t>12 Kevlar, 25 Spectra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 3 VISUAL RESULTS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3505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6"/>
          <p:cNvSpPr>
            <a:spLocks noGrp="1"/>
          </p:cNvSpPr>
          <p:nvPr>
            <p:ph type="body" sz="half" idx="2"/>
          </p:nvPr>
        </p:nvSpPr>
        <p:spPr>
          <a:xfrm>
            <a:off x="4724400" y="1371600"/>
            <a:ext cx="3886200" cy="509587"/>
          </a:xfrm>
        </p:spPr>
        <p:txBody>
          <a:bodyPr>
            <a:normAutofit lnSpcReduction="10000"/>
          </a:bodyPr>
          <a:lstStyle/>
          <a:p>
            <a:r>
              <a:rPr lang="en-US" sz="2800" i="0" dirty="0" smtClean="0">
                <a:latin typeface="Times New Roman" pitchFamily="18" charset="0"/>
                <a:cs typeface="Times New Roman" pitchFamily="18" charset="0"/>
              </a:rPr>
              <a:t>    20 Kevlar, 10 Spectra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3733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9"/>
          <p:cNvSpPr>
            <a:spLocks noGrp="1"/>
          </p:cNvSpPr>
          <p:nvPr>
            <p:ph type="body" sz="half" idx="15"/>
          </p:nvPr>
        </p:nvSpPr>
        <p:spPr>
          <a:xfrm>
            <a:off x="2743200" y="3962400"/>
            <a:ext cx="3886200" cy="509587"/>
          </a:xfrm>
        </p:spPr>
        <p:txBody>
          <a:bodyPr>
            <a:normAutofit lnSpcReduction="10000"/>
          </a:bodyPr>
          <a:lstStyle/>
          <a:p>
            <a:r>
              <a:rPr lang="en-US" sz="2800" i="0" dirty="0" smtClean="0">
                <a:latin typeface="Times New Roman" pitchFamily="18" charset="0"/>
                <a:cs typeface="Times New Roman" pitchFamily="18" charset="0"/>
              </a:rPr>
              <a:t> 16 Kevlar, 20 Spectra</a:t>
            </a:r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495800"/>
            <a:ext cx="3810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43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QAUNTITATIVE RESULTS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34359698"/>
              </p:ext>
            </p:extLst>
          </p:nvPr>
        </p:nvGraphicFramePr>
        <p:xfrm>
          <a:off x="254000" y="1257300"/>
          <a:ext cx="4495800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448422174"/>
              </p:ext>
            </p:extLst>
          </p:nvPr>
        </p:nvGraphicFramePr>
        <p:xfrm>
          <a:off x="4572000" y="129540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994403197"/>
              </p:ext>
            </p:extLst>
          </p:nvPr>
        </p:nvGraphicFramePr>
        <p:xfrm>
          <a:off x="2286000" y="4114800"/>
          <a:ext cx="5105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62058" y="530216"/>
            <a:ext cx="12954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K,20 S Unreliable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44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3 Different  Samples Stopped the Bullet.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Confirm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Aerial Weight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Affects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Kevlar-25 Spectra and 20 Kevlar-10 Spectra Successful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16Kevlar-20Spectra Data Unreliable Due to Knot in Wood’s Affect on Impact</a:t>
            </a:r>
          </a:p>
          <a:p>
            <a:pPr marL="285750" indent="-285750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 3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45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Test Commercial Product with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Goldflex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IIIa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Protective Layering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Compare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Aerial Weight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Kevlar and Spectra to Commercial Product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Create all Kevlar Pad Based on Comparative Aerial Weight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Create Kevlar-Spectra Layering Based on Comparative Aerial Weights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FURTHER TESTING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46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 4 – SAMPLES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2667000" cy="2590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0" y="3048000"/>
            <a:ext cx="27686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048000"/>
            <a:ext cx="26670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28600" y="1981200"/>
            <a:ext cx="3124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1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Product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1981200"/>
            <a:ext cx="3124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Kevlar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943600" y="1981200"/>
            <a:ext cx="3124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3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Kevlar, 13 Spectra</a:t>
            </a:r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47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420" y="86380"/>
            <a:ext cx="7680960" cy="1066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13807"/>
            <a:ext cx="3429000" cy="247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76400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3124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1143000"/>
            <a:ext cx="3299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 Kevlar, 13 Spectra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4064" y="1153180"/>
            <a:ext cx="1609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25 Kevlar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1200" y="5410200"/>
            <a:ext cx="3163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Commercial Product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48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54870171"/>
              </p:ext>
            </p:extLst>
          </p:nvPr>
        </p:nvGraphicFramePr>
        <p:xfrm>
          <a:off x="304800" y="1447800"/>
          <a:ext cx="4800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57705771"/>
              </p:ext>
            </p:extLst>
          </p:nvPr>
        </p:nvGraphicFramePr>
        <p:xfrm>
          <a:off x="381000" y="4114800"/>
          <a:ext cx="4724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87330006"/>
              </p:ext>
            </p:extLst>
          </p:nvPr>
        </p:nvGraphicFramePr>
        <p:xfrm>
          <a:off x="5029200" y="2743200"/>
          <a:ext cx="4267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49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9526" y="152400"/>
            <a:ext cx="768096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BODY ARMOR CLASSIFICATIONS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1" y="1536113"/>
            <a:ext cx="8737329" cy="429377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0" y="3886200"/>
            <a:ext cx="5867400" cy="10668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6"/>
          </p:cNvCxnSpPr>
          <p:nvPr/>
        </p:nvCxnSpPr>
        <p:spPr>
          <a:xfrm flipV="1">
            <a:off x="5867400" y="2590800"/>
            <a:ext cx="457200" cy="182880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43600" y="1375511"/>
            <a:ext cx="2286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Focus For Senior Design Project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9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000" y="1600200"/>
            <a:ext cx="7680960" cy="4724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Samples Successful in Stopping Bullet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Product with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Goldflex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Protective Padding Displayed Greatest Energy Dissipation of Bullet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to Lamination, Breathability of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Goldflex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Product is Less than that of Kevlar/Spectra Non Laminated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Kevlar with Spectra Layering Next Best at Dissipating Bullet Energy Based on Area of Bump Bullet Left from Impact (Lower Pressure)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4 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50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439912" cy="1984248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&amp; DISCUSSSION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51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Kevlar, 13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Spectra</a:t>
            </a:r>
          </a:p>
          <a:p>
            <a:pPr marL="457200" lvl="1" indent="-285750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Least Body Trauma Based on Resulting Bump Area</a:t>
            </a:r>
          </a:p>
          <a:p>
            <a:pPr marL="457200" lvl="1" indent="-285750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Matches Weight of Commercial Product </a:t>
            </a:r>
          </a:p>
          <a:p>
            <a:pPr marL="457200" lvl="1" indent="-285750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Breathability Compared to Commercial Product due to Lack of Lamination</a:t>
            </a:r>
          </a:p>
          <a:p>
            <a:pPr marL="457200" lvl="1" indent="-285750"/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-285750"/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 DESIGN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343400"/>
            <a:ext cx="2971800" cy="2394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Content Placeholder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299831"/>
            <a:ext cx="3124200" cy="240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0" y="3810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BACK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380776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FRONT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52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334374" cy="47244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Smaller Sections of Material to Make Test Pad instead of Creating Multiple Vests to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  More Consistent Testing Method to Alleviate Undesired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Matching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Aerial Weight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Commercial Product to Our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53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752600"/>
            <a:ext cx="8610600" cy="4724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Time Spent On Planning and Organizing Leads to Less Time Working on the Project,  Lower Costs, and Greater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Don’t be Afraid to Ask for Advice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LESSONS LEARNED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54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524000"/>
            <a:ext cx="7680960" cy="2438399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55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31826241"/>
              </p:ext>
            </p:extLst>
          </p:nvPr>
        </p:nvGraphicFramePr>
        <p:xfrm>
          <a:off x="101598" y="1113972"/>
          <a:ext cx="8928095" cy="5429268"/>
        </p:xfrm>
        <a:graphic>
          <a:graphicData uri="http://schemas.openxmlformats.org/drawingml/2006/table">
            <a:tbl>
              <a:tblPr/>
              <a:tblGrid>
                <a:gridCol w="2222479"/>
                <a:gridCol w="445344"/>
                <a:gridCol w="458070"/>
                <a:gridCol w="381724"/>
                <a:gridCol w="381724"/>
                <a:gridCol w="381724"/>
                <a:gridCol w="381724"/>
                <a:gridCol w="381724"/>
                <a:gridCol w="381724"/>
                <a:gridCol w="381724"/>
                <a:gridCol w="381724"/>
                <a:gridCol w="381724"/>
                <a:gridCol w="381724"/>
                <a:gridCol w="381724"/>
                <a:gridCol w="381724"/>
                <a:gridCol w="381724"/>
                <a:gridCol w="419895"/>
                <a:gridCol w="419895"/>
              </a:tblGrid>
              <a:tr h="333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January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February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Presentation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 Ply Oriented </a:t>
                      </a:r>
                      <a:r>
                        <a:rPr lang="en-US" sz="12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</a:t>
                      </a:r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Coupon</a:t>
                      </a:r>
                      <a:endParaRPr lang="en-US" sz="1200" b="1" i="0" u="none" strike="noStrike" dirty="0">
                        <a:solidFill>
                          <a:srgbClr val="3F3F3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</a:t>
                      </a:r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Ply Oriented</a:t>
                      </a:r>
                      <a:r>
                        <a:rPr lang="en-US" sz="1200" b="1" i="0" u="none" strike="noStrike" baseline="0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Coupons</a:t>
                      </a:r>
                      <a:endParaRPr lang="en-US" sz="1200" b="1" i="0" u="none" strike="noStrike" dirty="0">
                        <a:solidFill>
                          <a:srgbClr val="3F3F3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 Coupons</a:t>
                      </a:r>
                      <a:r>
                        <a:rPr lang="en-US" sz="1200" b="1" i="0" u="none" strike="noStrike" baseline="0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with Same Number of Layers</a:t>
                      </a:r>
                      <a:endParaRPr lang="en-US" sz="1200" b="1" i="0" u="none" strike="noStrike" dirty="0">
                        <a:solidFill>
                          <a:srgbClr val="3F3F3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Same  </a:t>
                      </a:r>
                      <a:r>
                        <a:rPr lang="en-US" sz="1200" b="1" i="0" u="none" strike="noStrike" dirty="0" err="1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</a:t>
                      </a:r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 Count Coupons</a:t>
                      </a:r>
                      <a:endParaRPr lang="en-US" sz="1200" b="1" i="0" u="none" strike="noStrike" dirty="0">
                        <a:solidFill>
                          <a:srgbClr val="3F3F3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 </a:t>
                      </a:r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Coupons w/Alternating Kevlar and Spectra</a:t>
                      </a:r>
                      <a:endParaRPr lang="en-US" sz="1200" b="1" i="0" u="none" strike="noStrike" dirty="0">
                        <a:solidFill>
                          <a:srgbClr val="3F3F3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  <a:r>
                        <a:rPr lang="en-US" sz="1200" b="1" i="0" u="none" strike="noStrike" baseline="0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Coupons with Alternating</a:t>
                      </a:r>
                      <a:r>
                        <a:rPr lang="en-US" sz="1200" b="1" i="0" u="none" strike="noStrike" baseline="0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Kevlar and Spectra</a:t>
                      </a:r>
                      <a:endParaRPr lang="en-US" sz="1200" b="1" i="0" u="none" strike="noStrike" dirty="0">
                        <a:solidFill>
                          <a:srgbClr val="3F3F3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 Coupons Matching</a:t>
                      </a:r>
                      <a:r>
                        <a:rPr lang="en-US" sz="1200" b="1" i="0" u="none" strike="noStrike" baseline="0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Aerial Weight of </a:t>
                      </a:r>
                      <a:r>
                        <a:rPr lang="en-US" sz="1200" b="1" i="0" u="none" strike="noStrike" baseline="0" dirty="0" err="1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Goldflex</a:t>
                      </a:r>
                      <a:r>
                        <a:rPr lang="en-US" sz="1200" b="1" i="0" u="none" strike="noStrike" baseline="0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II1a</a:t>
                      </a:r>
                      <a:endParaRPr lang="en-US" sz="1200" b="1" i="0" u="none" strike="noStrike" dirty="0">
                        <a:solidFill>
                          <a:srgbClr val="3F3F3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Matching</a:t>
                      </a:r>
                      <a:r>
                        <a:rPr lang="en-US" sz="1200" b="1" i="0" u="none" strike="noStrike" baseline="0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Aerial Weight Coupons</a:t>
                      </a:r>
                      <a:endParaRPr lang="en-US" sz="1200" b="1" i="0" u="none" strike="noStrike" dirty="0">
                        <a:solidFill>
                          <a:srgbClr val="3F3F3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 </a:t>
                      </a:r>
                      <a:r>
                        <a:rPr lang="en-US" sz="1200" b="1" i="0" u="none" strike="noStrike" dirty="0" err="1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Abaqus</a:t>
                      </a:r>
                      <a:r>
                        <a:rPr lang="en-US" sz="12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Model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Finish Final Report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92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3F3F3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 Presentation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7680960" cy="10668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GANTT CHART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56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0916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Market Analysis/Cost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</a:p>
          <a:p>
            <a:pPr marL="514350" lvl="1" indent="-342900">
              <a:buNone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57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562974" cy="509016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Coupons Using Lamination for Kevlar KM2 and Spectra 1000 Combinations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Order Lighter Aerial Weight Kevlar and Higher Aerial Weight Spectra and Create Pads of Materials with Matching Aerial Weight Values to Find Optimal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 ABAQUS Program and Investigate Varying Configurations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 Polymer/ Polymer Nanofiber Coating to Configurations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RECOMMENDATIONS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58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5844" y="685800"/>
            <a:ext cx="8439912" cy="1984248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799"/>
            <a:ext cx="7162800" cy="407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4320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Dr. Sarkar Approved 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59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239492"/>
            <a:ext cx="88392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COMPETITIVE PRODUCTS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687411"/>
              </p:ext>
            </p:extLst>
          </p:nvPr>
        </p:nvGraphicFramePr>
        <p:xfrm>
          <a:off x="2631" y="835570"/>
          <a:ext cx="9125602" cy="602242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33356"/>
                <a:gridCol w="1631391"/>
                <a:gridCol w="737588"/>
                <a:gridCol w="753491"/>
                <a:gridCol w="2532781"/>
                <a:gridCol w="1736995"/>
              </a:tblGrid>
              <a:tr h="4381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Company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Materials Use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Contact </a:t>
                      </a:r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/>
                </a:tc>
              </a:tr>
              <a:tr h="10904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safeguard </a:t>
                      </a:r>
                      <a:r>
                        <a:rPr lang="en-US" sz="1200" b="1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clothing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NIJ Level IIIA Ballistic Protection, NIJ Level II edged blade protection NIJ Level II Spike Protection</a:t>
                      </a:r>
                      <a:endParaRPr lang="en-US" sz="12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5.5lbs</a:t>
                      </a:r>
                      <a:endParaRPr lang="en-US" sz="12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$800 </a:t>
                      </a:r>
                      <a:endParaRPr lang="en-US" sz="12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CoolIMAX</a:t>
                      </a:r>
                      <a:r>
                        <a:rPr lang="en-US" sz="12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lining, poly-cotton,  DuPont Kevlar.</a:t>
                      </a:r>
                      <a:endParaRPr lang="en-US" sz="12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2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afeguard Clothing</a:t>
                      </a:r>
                    </a:p>
                    <a:p>
                      <a:pPr algn="ctr" rtl="0" fontAlgn="ctr"/>
                      <a:r>
                        <a:rPr lang="en-US" sz="12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Phone# :888 958 0168</a:t>
                      </a:r>
                      <a:endParaRPr lang="en-US" sz="12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rgbClr val="00B050"/>
                    </a:solidFill>
                  </a:tcPr>
                </a:tc>
              </a:tr>
              <a:tr h="87294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 Armor Systems GH PRO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NIJ LEVEL IIIA Ballistic Protection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$435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Polycotton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carrier lines with 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akwadyne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coolmesh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material for comfort, water resistant ballistic panel cover.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1479 Gillespie Street, Suite 303.Rock Island,   Illinois  61201 Phone: 563.823.6652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884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NIJ LEVEL IIIA Ballistic Protection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$705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designed with 100% Aramid(Kevlar),  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Polycotton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carrier lined with 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Aquadyne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Coolmesh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material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6" marR="5876" marT="5876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6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Diamondback </a:t>
                      </a:r>
                      <a:r>
                        <a:rPr lang="en-US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Tactial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NIJ Level 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IIIa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Ballistic Protection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644" marR="5644" marT="5644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Hybrid construction of core felt and UD laminates (Honeywell Spectra shield and gold shield materials)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Diamondback 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Tactical,LLLP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 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Oakland Rd. Spindale, NC 28160   </a:t>
                      </a:r>
                      <a:endParaRPr lang="en-US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1-800-882-7667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0070C0"/>
                    </a:solidFill>
                  </a:tcPr>
                </a:tc>
              </a:tr>
              <a:tr h="8846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United Shield International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NIJ Level 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IIIa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Ballistic Protection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644" marR="5644" marT="5644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Aramid, polyethylene, and ceramic materials technology, other ballistics components.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1606 Barlow St Unit 1 Traverse City, MI 49686 USA Phone: </a:t>
                      </a:r>
                      <a:endParaRPr lang="en-US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1 231 933 </a:t>
                      </a:r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846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 Armor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NIJ Level 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IIIa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Ballistic Protection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644" marR="5644" marT="564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Honeywell Spectra shield and gold shield materials, Du Pont Kevlar.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10715 Bloomfield Avenue Santa Fe Springs, CA </a:t>
                      </a:r>
                      <a:endParaRPr lang="en-US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800-443-9798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44" marR="5644" marT="5644" marB="0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01000" y="6610350"/>
            <a:ext cx="876300" cy="247650"/>
          </a:xfrm>
        </p:spPr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562974" cy="524256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 smtClean="0"/>
              <a:t>Armor </a:t>
            </a:r>
            <a:r>
              <a:rPr lang="en-US" sz="1900" dirty="0"/>
              <a:t>UP L.P. Dba." </a:t>
            </a:r>
            <a:r>
              <a:rPr lang="en-US" sz="1900" i="1" dirty="0"/>
              <a:t>BulletProofME.com Body Armor/ Bullet Proof Vests</a:t>
            </a:r>
            <a:r>
              <a:rPr lang="en-US" sz="1900" dirty="0"/>
              <a:t>.N.p.,n.d.Web.23 Nov.2014.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"Body Armor Manufacturing in the US: Market Research Report." </a:t>
            </a:r>
            <a:r>
              <a:rPr lang="en-US" sz="1900" i="1" dirty="0"/>
              <a:t>Body Armor Manufacturing in </a:t>
            </a:r>
            <a:r>
              <a:rPr lang="en-US" sz="1900" i="1" dirty="0" smtClean="0"/>
              <a:t>the </a:t>
            </a:r>
            <a:r>
              <a:rPr lang="en-US" sz="1900" i="1" dirty="0"/>
              <a:t>US Market Research</a:t>
            </a:r>
            <a:r>
              <a:rPr lang="en-US" sz="1900" dirty="0"/>
              <a:t>. </a:t>
            </a:r>
            <a:r>
              <a:rPr lang="en-US" sz="1900" dirty="0" err="1"/>
              <a:t>IBISWorld</a:t>
            </a:r>
            <a:r>
              <a:rPr lang="en-US" sz="1900" dirty="0"/>
              <a:t>, 2014. Web. 23 	</a:t>
            </a:r>
            <a:r>
              <a:rPr lang="en-US" sz="1900" dirty="0" smtClean="0"/>
              <a:t>Nov</a:t>
            </a:r>
            <a:r>
              <a:rPr lang="en-US" sz="1900" dirty="0"/>
              <a:t>. 2014.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"Boron Carbide (B4C) - Properties and Information about Boron Carbide." Properties:. AZOM, </a:t>
            </a:r>
            <a:r>
              <a:rPr lang="en-US" sz="1900" dirty="0" err="1" smtClean="0"/>
              <a:t>n.d</a:t>
            </a:r>
            <a:r>
              <a:rPr lang="en-US" sz="1900" dirty="0" err="1"/>
              <a:t>.</a:t>
            </a:r>
            <a:r>
              <a:rPr lang="en-US" sz="1900" dirty="0"/>
              <a:t> Web. 10 Oct. 2014. </a:t>
            </a:r>
            <a:r>
              <a:rPr lang="en-US" sz="1900" dirty="0" smtClean="0"/>
              <a:t>	&lt;</a:t>
            </a:r>
            <a:r>
              <a:rPr lang="en-US" sz="1900" dirty="0"/>
              <a:t>http://www.azom.com/properties.aspx?ArticleID=75&gt;.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"Carbon Fiber Characteristics." Carbon Fiber Properties. </a:t>
            </a:r>
            <a:r>
              <a:rPr lang="en-US" sz="1900" dirty="0" err="1"/>
              <a:t>N.p</a:t>
            </a:r>
            <a:r>
              <a:rPr lang="en-US" sz="1900" dirty="0"/>
              <a:t>., </a:t>
            </a:r>
            <a:r>
              <a:rPr lang="en-US" sz="1900" dirty="0" err="1"/>
              <a:t>n.d.</a:t>
            </a:r>
            <a:r>
              <a:rPr lang="en-US" sz="1900" dirty="0"/>
              <a:t> Web. 10 Oct. 2014</a:t>
            </a:r>
            <a:r>
              <a:rPr lang="en-US" sz="1900" dirty="0" smtClean="0"/>
              <a:t>.	&lt;</a:t>
            </a:r>
            <a:r>
              <a:rPr lang="en-US" sz="1900" dirty="0"/>
              <a:t>http://www.christinedemerchant.com/carboncharacteristics.html&gt;.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Cheng, Ming, </a:t>
            </a:r>
            <a:r>
              <a:rPr lang="en-US" sz="1900" dirty="0" err="1"/>
              <a:t>Weinong</a:t>
            </a:r>
            <a:r>
              <a:rPr lang="en-US" sz="1900" dirty="0"/>
              <a:t> Chen, and </a:t>
            </a:r>
            <a:r>
              <a:rPr lang="en-US" sz="1900" dirty="0" err="1"/>
              <a:t>Tusit</a:t>
            </a:r>
            <a:r>
              <a:rPr lang="en-US" sz="1900" dirty="0"/>
              <a:t> </a:t>
            </a:r>
            <a:r>
              <a:rPr lang="en-US" sz="1900" dirty="0" err="1"/>
              <a:t>Weerasooriya</a:t>
            </a:r>
            <a:r>
              <a:rPr lang="en-US" sz="1900" dirty="0"/>
              <a:t>. "Mechanical Properties of Kevlar® </a:t>
            </a:r>
            <a:r>
              <a:rPr lang="en-US" sz="1900" dirty="0" smtClean="0"/>
              <a:t>KM2 </a:t>
            </a:r>
            <a:r>
              <a:rPr lang="en-US" sz="1900" dirty="0"/>
              <a:t>Single Fiber." Journal of Engineering Materials and </a:t>
            </a:r>
            <a:r>
              <a:rPr lang="en-US" sz="1900" dirty="0" smtClean="0"/>
              <a:t>	Technology </a:t>
            </a:r>
            <a:r>
              <a:rPr lang="en-US" sz="1900" dirty="0"/>
              <a:t>127.2 (2005): 197. Web.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Fact Sheet. Atlanta, Ga. (1600 Clifton Road, N.E., Atlanta 30333): ATSDR, 1990. Web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"Kevlar Bullet Proof Vests." </a:t>
            </a:r>
            <a:r>
              <a:rPr lang="en-US" sz="1900" i="1" dirty="0"/>
              <a:t>About.com Inventors</a:t>
            </a:r>
            <a:r>
              <a:rPr lang="en-US" sz="1900" dirty="0"/>
              <a:t>. About.com, </a:t>
            </a:r>
            <a:r>
              <a:rPr lang="en-US" sz="1900" dirty="0" err="1"/>
              <a:t>n.d.</a:t>
            </a:r>
            <a:r>
              <a:rPr lang="en-US" sz="1900" dirty="0"/>
              <a:t> Web. 23 Nov. 2014.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"Large Bullet Proof Body Armor Level IIIA." </a:t>
            </a:r>
            <a:r>
              <a:rPr lang="en-US" sz="1900" i="1" dirty="0"/>
              <a:t>Rugged Earth Sports</a:t>
            </a:r>
            <a:r>
              <a:rPr lang="en-US" sz="1900" dirty="0"/>
              <a:t>. </a:t>
            </a:r>
            <a:r>
              <a:rPr lang="en-US" sz="1900" dirty="0" err="1"/>
              <a:t>N.p</a:t>
            </a:r>
            <a:r>
              <a:rPr lang="en-US" sz="1900" dirty="0"/>
              <a:t>., </a:t>
            </a:r>
            <a:r>
              <a:rPr lang="en-US" sz="1900" dirty="0" err="1"/>
              <a:t>n.d.</a:t>
            </a:r>
            <a:r>
              <a:rPr lang="en-US" sz="1900" dirty="0"/>
              <a:t> Web. 23 Nov. 2014.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Mechanical Properties of Carbon </a:t>
            </a:r>
            <a:r>
              <a:rPr lang="en-US" sz="1900" dirty="0" err="1"/>
              <a:t>Fibre</a:t>
            </a:r>
            <a:r>
              <a:rPr lang="en-US" sz="1900" dirty="0"/>
              <a:t> Composite Materials, </a:t>
            </a:r>
            <a:r>
              <a:rPr lang="en-US" sz="1900" dirty="0" err="1"/>
              <a:t>Fibre</a:t>
            </a:r>
            <a:r>
              <a:rPr lang="en-US" sz="1900" dirty="0"/>
              <a:t> / Epoxy Resin (120°C Cure). </a:t>
            </a:r>
            <a:r>
              <a:rPr lang="en-US" sz="1900" dirty="0" smtClean="0"/>
              <a:t>Performance </a:t>
            </a:r>
            <a:r>
              <a:rPr lang="en-US" sz="1900" dirty="0"/>
              <a:t>Composites, July </a:t>
            </a:r>
            <a:r>
              <a:rPr lang="en-US" sz="1900" dirty="0" smtClean="0"/>
              <a:t>2009</a:t>
            </a:r>
            <a:r>
              <a:rPr lang="en-US" sz="1900" dirty="0"/>
              <a:t>. Web. 10 Oct</a:t>
            </a:r>
            <a:r>
              <a:rPr lang="en-US" sz="1900" dirty="0" smtClean="0"/>
              <a:t>.	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	</a:t>
            </a:r>
            <a:r>
              <a:rPr lang="en-US" sz="1900" dirty="0" smtClean="0"/>
              <a:t>2014</a:t>
            </a:r>
            <a:r>
              <a:rPr lang="en-US" sz="1900" dirty="0"/>
              <a:t>. &lt;http://</a:t>
            </a:r>
            <a:r>
              <a:rPr lang="en-US" sz="1900" dirty="0" smtClean="0"/>
              <a:t>www.performance-composites.com/carbonfibre/mechanicalproperties_2.asp</a:t>
            </a:r>
            <a:r>
              <a:rPr lang="en-US" sz="1900" dirty="0"/>
              <a:t>&gt;.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Spectra Fiber 1000 High Strength Light Weight Polyethylene Fiber. Honeywell, </a:t>
            </a:r>
            <a:r>
              <a:rPr lang="en-US" sz="1900" dirty="0" err="1"/>
              <a:t>n.d.</a:t>
            </a:r>
            <a:r>
              <a:rPr lang="en-US" sz="1900" dirty="0"/>
              <a:t> Web. </a:t>
            </a:r>
            <a:r>
              <a:rPr lang="en-US" sz="1900" dirty="0" smtClean="0"/>
              <a:t>12Oct.2014. 	&lt;</a:t>
            </a:r>
            <a:r>
              <a:rPr lang="en-US" sz="1900" dirty="0"/>
              <a:t>http%3A%2F%2Fwww.honeywell.com%2Fsites%2Fservlet%2Fcom.merx.npoint.s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	ervlets.DocumentServlet%3Fdocid%3DD19CB058F-D839-EA79-85BC-E26A581EAB36&gt;.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"United States Department of Defense." </a:t>
            </a:r>
            <a:r>
              <a:rPr lang="en-US" sz="1900" i="1" dirty="0"/>
              <a:t>Defense.gov Contracts for Thursday, August 07, 2008</a:t>
            </a:r>
            <a:r>
              <a:rPr lang="en-US" sz="1900" dirty="0"/>
              <a:t>. N.p</a:t>
            </a:r>
            <a:r>
              <a:rPr lang="en-US" sz="1900" dirty="0" smtClean="0"/>
              <a:t>.,</a:t>
            </a:r>
            <a:r>
              <a:rPr lang="en-US" sz="1900" dirty="0" err="1" smtClean="0"/>
              <a:t>n.d</a:t>
            </a:r>
            <a:r>
              <a:rPr lang="en-US" sz="1900" dirty="0"/>
              <a:t>. Web. 23 Nov. 2014.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rmAutofit fontScale="25000" lnSpcReduction="20000"/>
          </a:bodyPr>
          <a:lstStyle/>
          <a:p>
            <a:fld id="{C3E479F5-177E-4A18-AE55-6AF71F922A8B}" type="slidenum">
              <a:rPr lang="en-US" sz="7200" smtClean="0">
                <a:latin typeface="Times New Roman" pitchFamily="18" charset="0"/>
                <a:cs typeface="Times New Roman" pitchFamily="18" charset="0"/>
              </a:rPr>
              <a:pPr/>
              <a:t>60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2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61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4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447800"/>
            <a:ext cx="7680960" cy="4724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COST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493298"/>
              </p:ext>
            </p:extLst>
          </p:nvPr>
        </p:nvGraphicFramePr>
        <p:xfrm>
          <a:off x="1132106" y="1676398"/>
          <a:ext cx="7010400" cy="47244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178048"/>
                <a:gridCol w="1729232"/>
                <a:gridCol w="2103120"/>
              </a:tblGrid>
              <a:tr h="4082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2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 Cost: </a:t>
                      </a:r>
                      <a:r>
                        <a:rPr lang="en-US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Employees - 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production, 2 engineers,1 manager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$112.22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Cost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$183.64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$900,000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7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Material Plus Labor (Rounded)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$316.26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$1,550,000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en-US" sz="2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Cost (includes 20% Overhead)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$355.09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$1,740,000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Distributor Price</a:t>
                      </a:r>
                      <a:r>
                        <a:rPr lang="en-US" sz="2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(30% Profit)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$461.54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$2,262,000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Retail Cost (30% Profit)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$600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$2,940,600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62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457200"/>
            <a:ext cx="3990974" cy="573024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Lighter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Minimal Movement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Trauma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NIJ Level IIIA Threat Compliance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343400" y="508000"/>
            <a:ext cx="419100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Appliance/Device Storage Pockets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 Styling and Patterning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Concealability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Permeability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8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533400"/>
            <a:ext cx="4371974" cy="565404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Comfortable for Wearer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Lighter Weight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Minimal to No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ovement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Trauma Levels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648200" y="533400"/>
            <a:ext cx="46482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Below 6lbs Weight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 Retail AT $600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Comfortable for Wearer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 NIJ Level IIIA  Requirements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Attention/Funding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</a:p>
          <a:p>
            <a:pPr marL="514350" lvl="1" indent="-34290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months R&amp;D </a:t>
            </a:r>
          </a:p>
          <a:p>
            <a:pPr marL="514350" lvl="1" indent="-34290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months prototype creation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funding</a:t>
            </a:r>
          </a:p>
          <a:p>
            <a:pPr marL="514350" lvl="1" indent="-342900">
              <a:spcBef>
                <a:spcPts val="1200"/>
              </a:spcBef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$300 USD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of Information for Main Corporations</a:t>
            </a:r>
          </a:p>
          <a:p>
            <a:pPr marL="628650" lvl="1" indent="-457200">
              <a:buFont typeface="Times New Roman" panose="02020603050405020304" pitchFamily="18" charset="0"/>
              <a:buChar char="-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 Materials and Configuration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of Required Materials</a:t>
            </a:r>
          </a:p>
          <a:p>
            <a:pPr marL="628650" lvl="1" indent="-457200">
              <a:spcBef>
                <a:spcPts val="1200"/>
              </a:spcBef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Can’t Make a Complete Vest</a:t>
            </a:r>
          </a:p>
          <a:p>
            <a:pPr lvl="1" indent="0">
              <a:spcBef>
                <a:spcPts val="1200"/>
              </a:spcBef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457200">
              <a:spcBef>
                <a:spcPts val="0"/>
              </a:spcBef>
              <a:buFontTx/>
              <a:buChar char="-"/>
            </a:pPr>
            <a:endParaRPr lang="en-US" sz="2600" dirty="0" smtClean="0"/>
          </a:p>
          <a:p>
            <a:pPr>
              <a:spcBef>
                <a:spcPts val="0"/>
              </a:spcBef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ata:image/jpeg;base64,/9j/4AAQSkZJRgABAQAAAQABAAD/2wCEAAkGBxQTEhUUExQVFhUXFhwZGBgXGRwaGBwYGBcYFxgYGhkYHCggGBolHBcYITEiJSkrLi4uFx8zODMsNygtLisBCgoKDg0OGhAQFywkHxwsLCwsLCwsLCwsLCwsLCwsLCwsLCwsLCwsLCwsLCwsLCwsLCwsLCwsLCwsLCwsLCwsLP/AABEIALgBEgMBIgACEQEDEQH/xAAcAAACAgMBAQAAAAAAAAAAAAAFBgAEAgMHAQj/xABBEAACAQIEAwUFBgUDAwQDAAABAhEAAwQSITEFQVEGEyJhcTKBkaGxFEJSwdHwByMzYuEVcrKCkvEkQ1OiFjSD/8QAGAEAAwEBAAAAAAAAAAAAAAAAAAECAwT/xAAiEQEBAAICAwACAwEAAAAAAAAAAQIRITEDEkFhcSIyURP/2gAMAwEAAhEDEQA/AOPvcorwLs5fxcm0bUCJz3FXVmyqI1MltAI15VS4faSVa7/TNxVMHWD7Teij5kV0vC8TwiYnCYOzask98txjYYmLqKxUFwALiicsMGaGaSpAJzkVa5TcEEjoY+FaWajWJ4AyCzbLr9ou691JLANHdhishWbVoaIDDXeF8mafqW2TPWA1qxZw01vWzlMxMUe0h6rbhuHczV1cKKxsYkHcVldvknJbGvM9Kyu6rWmF66F0GrdKysYSPE+p+lWsLgwgk6tzNR5PpQFe5roKq3r4XRd6xx+OA8KfGhIc1WOGytWcTdDAdar5Kwr0GtZNJ2yAr1jWyyQdD8a13reUxQGE0d4DhS4HKTA8zQGur9msGlrDKGIkiT76z8t1Dxa7GBJyxoI1+C1MZwYNrEHqNveKOYCyPkfrpVLi3FjZvrb7rOpTMSNx4iCddI0G8b1yze1FLiGD7vW4unI8vjVFsdbHIn3V0aybN5fCVMjVdJ94oDxjsjMm0Y/tO3x3Hzq5lPoKbcQEaLQbHmWmIpgv8Fujwusfvl1odxHhTqAYmtcLJU0GqUW4f2dv3fZQgdTtR3B9iSCDcf3CtbnjPqdAfCsBPiYelFvtMHKAfdTja4Jas2jccbDQUl4282fMAFE6DyrnuXtVL+DulGUgmGOoNMNxNKD4IG66Z1yxqDyNHcYQBUZGA8SGlKnEr/Ib0e41jQgPWljC2Tdf1NaePH7RWu3dOx1FbLawfKmHH8AyWw67jehbWQVkadRVe8vSWGSpVbvTUo0TWz1f7O2ke+vekC0kvdkxNtBLINdWb2AB+KhDNWVu3Na60Y/xLtVexBuEWrCXLuYPcS2O8KtIyZzORcpyeELK6GRNUcPw+NTqelTD2gOtXbFtjEMPPy8o61GWWzkZYW3rGWB1rfew4iTpW644QSxqrbstfMt4bfIczUKUB45iYHOrOHfIaLtbVViNOlBsYkH6U97AgbsiToKDcS4lPhTQczVfGYkkATpVI1eOKbXlSpUrRKVKlSgM0rfiTKg1XWtxMgCppxu4JhO9v27f4mE+g1PyFdZv4QRtrFJ38NeFFsQ1wjRE+bGPoDXRMWBrArn813Tjbw/D+I+Q+pNAO1lmb6JEl0MeqHOJ8oLfGmzAWpYxtp8ZNLnatgMWNPZtXWmdosFvyrPHs6VFtaGJJgMpVobkAR56+XpTbgVxllR3wF0eX9QaTv8AePL86WrSFWVkZfCR4Tquh5Rsf8078DvnEWwzkZ7bsGgdTmWP+krrziqyEa7Nyzf0BGbmp0PwNaf9Eth5YSOnKi+M4RbuwWGo2K6HbkR61TGHv2PZPfJ0OjjTkefvqP0avibyqIVco9KqcPtd9dVQ2kyR5CjOGxNq6fCcrj7jCDPpz91EbNhEPeZQDsxHyNFy0Win21vjOlnZQMzeg2rll7Fm7dnlmgek6U+9vMPe/muttmDaArrCx5Vz3g9sm6q88wrbxzjYdMwiB8MobkN+YPWgOI4pkVlc6r8xRbBNlsuSdFaBXPOO4zvLpI22pYY+1F4V8fjDcaTtyo92KsAszdKV6Z+zh7pRc5Ewa28k1jqJnZ37sEQdjStxDB5GKxvtTTaeY86r8WwwdJ5iuSXRkVsDrUogT5GpWnsC9awTGt32RhrE0St4U8jVhLbDcfCtLnT0APejbQ+VbrPEWUyACaK4jApcHQ9RWXD+Gra8TGT1Ow9POn7TQ1UwOCZyHve5f1ohexAGg3qtdxZbRduvOqeMxotCBq/0qdbp9LGKxQtjM5k8hS9icazvmPuHQVqxF4sZYya01rjjpFrItVi7hzEitFpZothOHXGH5U7dAO7jwzIrVlopicEwYLl3rRcwLjdSKUpKBFMHZDsnex9yEGW2vt3CNB5Dq3lRnsH2DuY589wG3h1OrRBcj7qfm3LzNdxsYSxg7MKq27aDQAfIAasx+JqM/LridnosYXsDhEsGybSuDux9ueubcH0rnPaXsUcCWuCblqdGjVfJv1rpGD7aFsQVuWHt2SQEcgyD1uDZQflzpnvYVbilWAZWEEHUEGsZnlLybm38LcHmsXbh+9cj3Ko/MmmnG2FQAkbsB8TH+fdVvgvB7eGVrdsEJnLAHlm1j0oZxe/nvgQcloHXkXYZflP1qbd3ZivDUgSBoT+QFJnaRlbFXyVJy2GB3gqQ9lkB+6zEos8g010DCKFQTyEmfia5piXNxsW/W5ZHIrK3UDjK0j27Oo55vOnh2KqW7LKAHyvG0jLHPwsviUeRJHUGmvs7bWzaNxCXF66PCQMwKjIyGNyMh1/80tYZwYF1FQGR3tkHKNNC1rWZOnhjfemXsth5tgB1YDEXiGU6QLYQMARMZ83LmarLoL/Zt84uSDlzeEkRP+NAR61fwClrYJ1MnWQfvGNR5CtPZbE57Xs5Tvrz5ZtOpn4GveCQzEjbu18PMeN9ToN4rM3uN4RbuDxrryI0PTca15gsFdBNsvntspAJ9oMACuvMb0XyVnh7eo8jU5dAs4TiNpyFJyPtlbwmRoYnQ1qx3ALTsHa0hYahgIb4jei2K4bbuG4jqDlcxI6+L6EUPfhVy1/RuGPwP4h6A7iqgLXaDs+5w728OfGTOVtD6A1yTH8Ou2Wy3UZD/cPodjXem4nBy37ZQ/i9pPceVYYjD27yR4LiHkYYf4rTDyXH4Vm3z9RvB4n+Tlpk7VdiVUG5hwQRqbZ2/wCk/lSdw1vGFPWt7ZlNxOjvg77LYUnflVDiHGyOdecb4gFQAchSfcvljJNY4+P25PZi/wBd/tFeUtTUrT/jC2YMJxT8S/CjeCxCOJBFKKp5T+/rW5CQJEzO439DSuEVs2XsGrbiD1GhoLjeHXAZDZl+BHqOdTA8VcbgsB8RRI8QRxCnWp1Yey9c4jlELv1oXcckydTRri2FUgtoGHPr5GgVbYa0ipUqVKshTgSAvB6aU127XPpSTw+6VcEda6RhMOWAYDcVj5O1Yh3EsJmTMo8S6imbsP2bOMUXHBW0Dr1YjcDy86LdmezHemX0tg/93kPzp9vXrdi3rCoogDYQBt5VjcvhoFSygVVAUCFRR8ABSNxriRxVxkTxLbJVoLC2GG6+EhrjDYwVUSZLeytzG8RbEvct+JbeVkuOJDgspGS30ddCx6jJuGgLD2Dmv5mIIW3ctwz39stgJmzs8HMCw8EHUg0SED8Y4fbsXbceHOjkiTp3eUE6knKQ0akkFTr0Kdku2ZtMLWJbNaJhLszl0MSea6DzE9Nmjs92X8ZxOLVTfcALb9pLKDVbY/GwkksfvEmmHG4FLiFHUMp5EeUfnRbOgps4i4w15iNZ00ili4JcITqW8X1b5/SreNufYVFsDMpkKDpoTm+RkUK4TdM5mJkzH5/So0qD/GsYLWHuMToFMnygk/8A1DH3VzbDYlFhnBCXkAcr4vGYuFgu5ZbkPA5E9aOdruIG7kwqN4nOp5AAgmekAAz0z9KBhSfGltu6AC2isMBaHskhJKlp7xpA1c9K0xnBUQwmEuPItILjf2sI6SQ0Mo9RTbYwQw1lUZl/l2HLtBkvcYliD+HMx0np60p8DvgYrCsh1a5k0+8rq2ZT5QM0dUHSmfjOLi3dfwtnuhRqP6dtM288yp/7taVA1wbDC1YAXUgGTI9oaHYajMDWngNrLm9ggKo8DSNczdB+IVjcHdYXIjFifCrHSWducEayx6a/Cs+D3R3bPGkty3VdByHIRrO29QYb2h7Viw/dW1D3ecmADGaInxNBBjSARryqnwbthca4qultg7AAoSDqVEwSfxD59KXMLbNwPcZVuHMrQwkC47EZj1A/mNtGo3E0T7P49/tFlHvEh7oUK6yGiW8MSFIieW25qrjNA6NdH2m8nMBGPvBH0WqV+/cW6wUhxIldMwnKAPTczrypQ45xG5a4rfv2/EqlbdxddlUNljzzTPkehp5e0l5AykgMAwYbwRp8o+AqZNSBQx94i5lyZ1K6gRmGv4TuP0pf49wxbf8AMssbdzUwuzRqdNpA+lMfF7Nu46qzZXglTyOUgQfew+dUeJJ/QMzDqCfxSCsn1pwira7SmVW8oMwMy/CY6a0l9uMGLOLDIIDqG06yQfoPjRvGYE6EbAup9bbMD8QBWr+ItjNZsXR/tnyYA/UVrhqZT8ilPieIzgUNrajcqhSt5xwlqqVs7uvae4Rw+z27mhAJ58m9/OqmI4EQPAxIGsHf47H5VngiuVnLZyoJy7EMdSeoPIeVWsPiWVSzTCwCDuSAM0HmJMCa5+Z0su35UlSMpjUERtz31qrbbXmNOXLpvR3HYlWLi56osb6T7UxJG0RQnFrlGmqnadx+o9a1xqWnFYwsuU8vjVOsiK8Iq4TypUqUw3YQ+NfWu2diuEs6Krf7p5hZ+pri3DbJe7bVdy4+tfRfAMStq3qQBux/f0rDzKxMb3Es2+Sqo0Hu2/fmaSuJYq7ibwIygWnVhbJaCVMxdZVyoeisZEgsAYC6u0vH+8ItJc7u4650zSq93m1UXRIt3THtahdDI8LDWnGbdnDl+7KLbOQWSIbvJIFoAfeZgdekttrWcx0FfCcZS0hRSbr944VYNtixuNK3CwgPnOU5M+Y7DWmzs5wBlf7ViyGxBWEUf07CHUogk+I/eYkk9aH9hOyZsj7RiQGxDlnyxpba4SXP+85jryBjmaLcZ4s2VhbS4V7tmV1VWVspAYEsfZg7DxMJK7DMW/4FlePIXYKGdEJDuoYhCBPihdvQkjmIM0UVgQCCCCJBGoIOxBpbfiOJuXRbtBLbgS6xmCi4GIvOxABTQlVXxM2hKw0H+GYFbFm3ZScltFRZ1MKABJ66VNCl2iwPe2GAALqMyyJ1HL31yfHdqWsjWyD0ZToP9ynau2GuXdtuA91dLATbuSfQnUrRjr6cIFnE94127mJuOmVZEDKXHeBdfayZh18TVLbFTmtu1tpJlTGvMxy25RtWHEMA1gl01tn2l6dIrVY4poItpcXo6jT31sJNnHgOMuX7hxOS2DbVlRlBAe4wyl9T9xSwnWc5E6Ucwbq9wpAyWkybal3Vczb/AIdKU8D2stkBLgNqNNR4fQEaAesUVbiKKpYPoddDOp6R1rPKX/DMHEuMeJF0gAuxiSNIWI9lpO8HY6cwWwrgWRbUQMsRppIOmnPWuf4a+73B3ggAhtukZVmNdpPQmmTD8TnnU2AscN4opV0d2Hd5HYBSxC/zAfUDvVJAjRT50Q4BYZ+I4IqJRWuOxGoEWjGo0mSBAoNxgNYvF0AyuxZTyzEHMp8pJBn7jGNjDJ2VezhsPicapdFMjIfYBhWOUDVjsuuomKrLrj6QNavq9/id5g3/AOwRmJHd+G4iKCNw0F9doNPfY66WwqSZgsAeUSSI8ta5XwPEDIRbzF7tzMxPtO2uXTkBmYjcyTO1da4FYFmwlv7wEt0ltSB5CYHpRmI3Y8nkoYayOfuHP0oPxEhsPaYLHjtkKJ08Q8pEVZ4w9tnGZmU28p0Egl86jQayMp1G017xVFKWxmEZ0ILc41G+52rMEbiWJQd8hZVb7Rcyz/0tvsNWrfxkWzhFLiUDLPSM8T7garYyyJxb82vv8FVR8KmNUf6bcXkEaPTcVp9gDL/ZSyz+Dbyode7MAFoOgqz2eN1lDklRG55jyqzj8eBImaPbKXWxoBPBB+KpVv8A1Ty+dSn7ZDUaEQXPERAJktPiGhkLHLQD41leuuqp4i6EkiPC+xGpiDv5VbvYFWBiVJBHh5g7gjY1SxgcASNFBAK+YjUbj51UspNKugTJoNZcHcBeWup5LQfFNGmsQDrrG+n1olxC+rePrqDzAGg9CTQZ61xhVJryKgNe1ZPIryvTVnBWMx12pbDLBoykONCDIprw/a5iq2yNQdehgSB7yAPf5UAxbhVgUKHWo17c0+nTcLdtPai4TlEuXmGVjrcu5oO86ggg7RtTf2K4Z37JirykW7YjC22jNAUL9ouwADdZVUD8KqBXIOEXizW0u+wGzEE6ORGVTtz6nrXUOF9sibbq6kMmUFkgaMZCgMf6uQHwiY5TtWeUs6B8xeJ7xjZRkBhjDT48ujIIM5QSAxHWOsA2xV3ujhrtvvLt6Qlm4CUtiVBZrszcsAmQ2jaqu50D4riGHK/arV681y2WCWG8R7xkzGC/iUBBmzZiqhZ5Cr7cLuZs95mJvoj/AGi0pLJeEk29JK2cjZUHs+1mlmBMSGP8OtthEbPbDg+O5eV1zMYE3LguZcoAAAAJCqoA0FGMDihdtrcUMFdQwzKVaDtKnUe+lbs9w0XdiThQVZbZIKuwUahR7NgESAfbbxGRGax2+4tiMNaRrBA1JdmGaFECAOZLMBU0GiqfFMAl62UcaH4g9RS32V7cJiIt3gEuHY7Ix9/sk0ycTxy2ULN7hzJ6Uqclt05F2t4Jcsvk3XcHy9OtK2J4PdWGtgEDdeZ8q6vw/hjY28bt2RbB1/u6IvQef50x4ngVhhHdgR00q5npplqcRwlbdu8u0EaMOY/xQnE8OuWTntEj0rrvHv4eAnvcK2W4NlPsnrOutBsFwFr0plAcbqdCY5r1FVM2fZEwXa64vhvKD5jQ/DY0y4LjNq4JVo8tq09oOwl0Anu29QJ+lIt+xcw7wQRB57VWscui5jrPDsH9obuzlKnVidgo3Y9Iqh2puW7yLhbMph7cQBu0GZJM6ltfcKUcJ2nvlO6taFt1UatGsacq6hwPsC1xc1y9A0gBCCZAMnMdN6zuNxvKtwD7M4azYAKr4tsxMn/Hupps42RM1k38OmDeHE6dCmvxBArW3ZIiVXEGdhCc9p1aptlCjf4kTdysgaTCtGuUhFIUge1LOdeQrfxnES1i2Ns877BB86s8M7HtaGt1gJOmhGoHP1E+81jjOzcvnLtIUqPINufWlwHPsZjHFvOjLld7rEOPCZuNEncaAUct2F+zlWHgIgieRAGUHnW3E9l0W2toFiqiNTy89N6rcVdghGmg09w/fxqrd9DQJxXHx4VgAaQNgOgpZxWKHWvOKY3WBvQo+fWtcMCtWftQqVq0qVfrE7F8HjGZ9WIHSrV/FCcs60BZmWtTPPSp9Nj2WOLOubw7neOdUajGvK1k1CeVKyyV5FMIKI2bwVaprYado9a8ZT5keVK8mza5mMmrXDsJmMn2R86o20JIHWjRvKgC8vnU5cdBfs4VX1narGA4kLLZG1RpLLG/UzyO0Hyo/wBnOyd/EqGW33Vldc7ggmN4U6n6U/dnOxGEsFLrIbt19Q137uhIhNl+Z86xuUMmcCxlxLgxDKGLeDJcUythtfC8wWOmbTXQcqZeF23U934kwzBytlyD4Bbc5RIzBJA0Og22qYTEt3YOVFcnMzxLlzObVpy6yIG1Y2sYiXfESxKtOssc4y777FvhU27Br7DWlGETLOsnXf2iNfhXvbXArdw5DagET6ZgSPlVfshcCBrQaV9pAdwrcj5yD8aOcQsi5bdPxKRU0OH8dY2sTdURkDkKOi/dA6aUwcDx7Yu5as3bnh2DHcxrk15x8aEdqsKVKsRrGRvMrpPw+lArN0oZB2PLfeQRGxqtbjSXT6Bs2wihVEKBAFZGlrsZ2kGJTI5/nINf71/F69R+tMk1nUMTQfjHBhdIuIcl1dmGmnw30FGDWJFBAfC+PS/c4gd3d5T7LDQTtodRp5+6su0PZfD4u2UuIAeTqAGB/MeVWuLcKS+pDCD+Ib7aa9NvhQexxh8Iy2sVJQmBd3yz7IbmR58qf6AH/D/sM+Ax1xmh7bWiEfoc6kj3j6V1JBQPi91+5LWW10IKjNInWIOulCOBXMRob2LSAYyQC5adVLuduUBZ86rftzQcLm9U7NsBiRzMfCKuXaqWW38m/Ks6FXjGNSzba685UEmBJ6be+lA9tcPckIt0xucsKPKWIE+W9Mna3Dm5hbyDdlj01Gvu3rkNlRcvW7SP3VvxKGM6Aa5uQLtEknrGwq5JTMOP7WWDsSaXcd2htOGGsRHPmPStl/gLZznczkLhlCFSubLqY3g0GxvCUQxmuHxOCPDuonkOYj41cmJ7DrPAVueJb3hPMrr7/FV+x2dtL7Rz+v6D9ao4fiCDTKR6Ctr8ZHIMfXQfOqvuWoKDC2f/AI0/7RUoL/qx6D51KjWR8BZukEgwRVZ410is1atDGumRmhNZJXq0Y4Bw4XngmFGp/Si3Rq/D8MLh10HMxTZwzhlhRMrPzo7guHoAAFEDyq1jeEIbT5UlivhyjWToIA561hc9ghWcD390Abu3wXf6U7Dg9m2qhiijYAkCT0E7mq//AOLNhrD4rEQipbORCYdnMQIG311o32RvWcLbS4bLXcS6hrl1/uyCcluFbKoykaQSQaLRGGD7A3L5BIFpD94jxx5L19Y99NGD7HYXCZDbtBn1JdtX8InQ8tY2ovwTj1vEaDwv+GQZjeCN45jQjpV7iFwKuaJgwfQkAnWotoab6KbAhQwyzHu+dZFsqW2KxEAzuJ0JrOxclTqJUwSNh+xQ7AXszXrRYNrmUiT4SBvJ6jrUmG9peHWbR73PcUu39NYIZzqYzDwzqSfU0Et4/L4e6ssp3EHOf/6zM+6r3bXEg27N2TlS4yPPIsMoJ9SP/tSm73bhVbVtyWEqSCAQDy8qqAew+IXD3bd61JtOSGZj4lM6o3mpgz0roiXQQCNjXIsOkBsPedGN3cJ7Nu4vsAtzZvZIHlTZ2L42Wtd3dEMm0nccvl9KMoFb+IHDAykjc6j8/wB+dczwQlsp5yP8V2rigFxCDvyrk/GMF3V4EaAn4GjG/FxrwGKexcV1MMrSD5+fkdQfWuy8E4suJtC4uh2ZfwsNx+Y8iK5Jj7MgMNmGvr/mjXYjjHcXArnwNCtPLXwv7jofImjKbgrqFLfGsc91nw9hwrqssZgnXVEjmBudN460XxnF7Npsty4qnod+usbVzjH38l5irEnNmVwfMmQfOKmRDHh3F72HuSS2VTDo06jSdPxeLSOlN/bpx9icsCYKZQNy2dSI9wJ91CsDhzjXW5dQKLR/mONFeIIWDz01PSR6UeP8e+03raIWW0jg95l8Cg+E3WnkQxyk6CfPSvoVOzvaJsMqW3LPaeCo+8sNsNdNiI05HrTDwDiRvXbjtlt2gQAoGogmAW5yNT8BHNR4xgbNtrS2Lhe5JN3Q93AUZWSdZYyM0+IhjRfs7jbeHs95cYDNdYKDzA3bb3zTsDqj1VIgirAMgHqPyqtcOorKgL7TPGGvRv3bfSuS4JGuMq27RZpJOXQ/h3OwjT3mutdohOHvDrbb/iaV+xuECWCYOZjLGI5aCOUbR6dTVy6hwsYrsxe0YsqsBHtkjLOi+zsKEXuzbjd1k7mCf0o72t4mxvG2CVVdDB3POSKXOIYhrb3UBJU6RO0wdOmhqpsyg0rcK7w5HrBIr24IJE7EjfoaJPh0LGV1kx1+VRbIXXL78uvzNa3OFoPXDvyQx6V5RL7Sej/L9KlL3/A0EYlIquKzdiT6Vtw+GZzCqT1jl69K1nEQ1qKbuymBJaFmY5a69Kudm+wmdpvkwAGKL56hSx+cfGuh9n+H27ThVVbZCz3YILa6SYkx5zr5c8c851DaeDdmXMG42Ufh0zfEGBTLiXs4KyXgTsJOpPQk7DQk+lWrb0n9sMaTiEXWFSR6sTJJzCPZXrttrWM5Mr9s8Reu2Hu4hhmcjurY8XgVxmZSphUiBrMmek0w8Ov3bgC3MHZXUDVmR8u+YEktprqYBLUk9tO+F6/JZQAbagiAbaQAF01HPTmxq72P4u1y0LbMzMuvUkdTvJHWJ/uWtdfxBm7gWIuWmhAzNnZhmDhj3gY7F1IUCDBDHqafuH40YnDhtiwho5MNDE/Eeornt7iBKlISSO9Uj/5LZ8RnxCSpjRifhRLsNxBg122++jaSBOxgHbQr8Ki9AzcPuhXYDUHRzyzjQZiYJMabVU45dFl0u2wMw9pRALIdzEa/+ar8auwZ2Q7wPvDUFiDJHlXlq8mJTxgAqYIJmD5kVJ6Z8ZW1et6sxt3liZ8KsfErwfOKReI8SxMtav3GldGUeAMOTeGMwP602falVzhWUKhTwEaKRzA6EUN4gFbDsbtk3XtTB2YgHcGZmKqcDRPv4nKAF01GUD8UiI99Xr3EMrjEW8wyuy3l5iTIb0+hEUNfiGn8pVtg65h4nj/e23uArTYxuRhEHky75lPtA/Weoq9B1bA8UW9bDKeVB+0eDFwT8f1pV4PxQ2Lg1zWbmqnpyKnoQdKdVvBhI1BrOzRwrWRINo8xofMVoVIMkajQj60V4hgoOmn4T0PQ+VCQSrHN7x1o2YgbbXLPfBpGaHBksrdTM77+rUw9iLYcXVdFZAVKyJAc5s0TIEwD76T+H8SeziAttgEu+FswlNdASBrpPlTLxri64W39mw7eILNx5giRrrydh/2iOoh6Rpd7TcVa5/6bDoSCTblRozw3gHLIuU5jtIjYNQ6zfGEw2W5aZb7eA272tu7JkEnYIkSTrAMalhQx7CC3YxaXgLADi4LbSVOU92ixEnNKmI9s6wJqnYwt7HXUzMxnmWDZLY9hQY1YnMS3PKTEKBVSAS7McDuX7twlj3YJJK6K7AQNvuKAAF2gBdg0ALmMkKByzQPImdvhXYsDhreFsZRCoiyx2AAGpM8gJ398mSeO8MwpYMUAKgTJE6T4RHvHxpS7Du2CebVs9UU/FRWq+dR++decIP8A6e1O/dp/xFaL9zxAfvesqGniX9O5/sb6Glbsq38k+1vuf3v+UU04s+FvQ/Q0p9lj/LbQ78z6ef7EVXw4A9reDXGuG5aXNmjMBuD186DYjhT3Ltx3XIpXQHeYAnSn/Fnel/HGn7U3Msbnt3WWZIP5TWYxj9Kx44YxNz1n5VoOJyittbJdN9/KpQs41qlHpRscw3Z1Utq92WdiIQaATy8zRfA2O6uWVyr3bMNV/F0aBG0xE1Z4ufAD0B/4mqvf5rPhMukOB/t1j4TWftb2R24Ndhr3I551nURodeXLTpVnDYpLDaspdyoYKIgSfEQJPP2mNL+DxgF5Xnw3kEagCY9ZJPlVy5jha8C5FmXZrh01PQe0ffppUg5riaTe3Fts6XVJAIykgAkbwATopIYif1ojg+IFkViIJ5e/fXUTv76yxTrcUq+oO4pS6p6JvaBReti8q3Ll4xm1JVFVcsqh3Vt9okTzpb7JW1W4+ZiHA8NoRL+RJkCN9p0600Y7hN622a0cw5QYcf58/IaaUscTuYlLqYhlYOg8TZfM9V/CdzW2N3NFTMcwV2uSpuqURTKtDRmMOc0BSRmJEmNtKI9gPC91lzZQI8RkyxkiZPJQfRhS5w6zfxXjJhWGrOZkem59NNzrTlgESxbCLO+pO5J3J/fIVGV1wcMOIuK6lW1BEEUBOKNpm8IkbHXVBoAJPtfpW44isc4JnSRtUG08WwYvFXzOCNVgnQxppy84q5h7zFRm356RPnrVHDWyjMQfA2sHcNzirJu0UwTiXZ1GJ7k5WkFlnwkMdY/CTrqKEcU4Yth8q5VkZl0EnXUa8x+Yo9juI2synOSw2CnST18468qEcQtX8XcVkTIqggM+m+/nyHLrV40gZ7rKTm0PQ+n4Vo12a4xcW93JVnQwCQCcj5RmPpmmaIcP7OopzXW7xvgPrJNGENu2uVQqjoBSyygkWbyhgQdjQDHcODg229oaqdiR1ohex/7NLHFu1Fq28li7CRlSPgTsPnSxlt4NTfBnCPmbVGGu5mBKjXzA3896J9mrqrYW9iVtvaOa0zZyXQuSGLLGrGYmZEnqaTOIcdN91zyqKZQA7HTVtPFtWzhWNa6/d5SQzBii6KzAEZnJ2gE7A77ExW/pdcotMFstiLiW7asLduFtqy6FYC95d/E5Uhf+oKNSa6l2b4UmFtgAeI6k7mTqdepgT6AbKKAdluDrYSSZc6+m+g6QDEchpzJIT+IfbPu1OGsN/MI/mOPuKR7Ij7x+Q9dM7vK6gaf4qduO9nCYdvAD/NddmI/9sHoOfU6UY/h0A1lYgswBInlAiuMCui9ivHbUDfIBMxlhspNXnjJjqB3RLnhHpQrGYgKRPNgPeazwBy2kUmYEUL4kZKzyuA/A1z0xHEtofSlDsy3hfQ77kz+5/Kme9cpQ7PGDc057z5/nHy86fwCWKfegGONF8Rc3oFjXpG552r0xBPVRQh3mmPtGs3Af7fzNBXsD0rqxymomxqW/ptUrLuD1FSq/iWjzYxIuWgd5E/rQmzmDwbiqgOiqTMchA0nqTVDs/wARy/yz7v0qxxJNcw/flWGvW2Kg1wzG5S1rcrLWtvZPIEjcbUTXiBe2Ssd4sjqAw8+dJN3Ek5SDlYEQfXl6USscQM5xoRo6fmB+dFx+gzWcZcBDMRlAOafaj/aNJnmKvpjgQCDIO360r96r+MkssaLuPWOZrPDcQE5cuWOX3jPOFmB6mo0Zm+11jecMCG1BEEUvYxnJkNCA7CZ2P4dTrHMVvwONEZSTmGmvtE8yQNh60tDajh77YK7kMmw58J/Cehpo7/MARqPyobiVW4pVwCDvNLdvHthGyq3e2eQHtLziq/t+x0dmvcutZPi0QeJgB5/Glqxj7mIXwFUX1k9duvL41bt4NBq5znmWOnwqbNdhbfjDPpaUsdpjQH6V59iu3P61yB+FfPz5aafGsDxBVED5aCqGL48q+04HkN6c38gH8Ph7NrVQAep1b4mtjcQHKkLFdqh/7ak+bafKhWI4vfu6ZiB0XQVc8VvY3HQMdx+2nt3APIb/AAGtL2O7Z8rSE+bfoKWbeF6mev751btWI5QKv0xn5HLzEYq/f9tzl6bL8B+de2MCPP6VYVfcOlbFWaLkFDGYJY8OhHwrPs9xEWLoYjnv8qKJbEVVxPBu8/p+10pzKWapWGTtF22CJkw5l2GrclB+rfSudu5JJJJJMkncnqayv2WRirAgjcGtdaY4zGcJrMGnXsZByAqDK3N55En86ShTF2dtNcVEQkHvGEjTQqpPyBqc+g7pw0hbKqJgDmZO87896qYy7/yFU+CXXFgC4QWBOo6TpPnFY4m9v6iuSmJ3L1KXA3h7mg3PPzP6fKjj3qVeGNF65tufqfnTAvfuUGxt2ruIvUAxLyx1Ma6ec0RQB2hv+JTGkH60NRgdqJ8WTbnvS+wgn5VvhJYVX8gqVSGIbyqVXpRtoVo1FHcDjRcEN7X19KlSq8mMsTGq7YynMBrO/wClRbknMDDD4EdDUqVljzFVaw+KMyu/3k/MdavrczCUYCd9OfXrNeVKnKCLK4gL7TT6wPgBWgcR+7aWfPYb79PPWpUpScbNl3TP/UuafhXb4+lblvWk0UDz5k+pr2pUzkAuLVQ2e0Tbb+3Y+oqg/Fro++G84qVK6MJvtNV73ELjbuY6DT6VoW2TUqVd46Jut4WdpPU0RtYYAVKlZ5Wrxi1bwp6e6rKYBidASelSpWNyp1cs8CuN5VYHAWXkT76lSo96TE8JI5GrvCeFQ0mfX9K9qUrlRtnx3gNu8rTo41VunltqPKuaYvDtbYo4gj9yOoqVK38GV3pNYA0xdkMXkceVxT8fD+Yr2pW2f9aTqVi94T61XxF7evKlcdNk9+lnBXYvXNtz9frUqU50Fm/doXffepUoVATjFyFBoGnWPT9TUqV0eP8AqVaiJ10r2pUrVL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hwZGBgXGRwaGBwYGBcYFxgYGhkYHCggGBolHBcYITEiJSkrLi4uFx8zODMsNygtLisBCgoKDg0OGhAQFywkHxwsLCwsLCwsLCwsLCwsLCwsLCwsLCwsLCwsLCwsLCwsLCwsLCwsLCwsLCwsLCwsLCwsLP/AABEIALgBEgMBIgACEQEDEQH/xAAcAAACAgMBAQAAAAAAAAAAAAAFBgAEAgMHAQj/xABBEAACAQIEAwUFBgUDAwQDAAABAhEAAwQSITEFQVEGEyJhcTKBkaGxFEJSwdHwByMzYuEVcrKCkvEkQ1OiFjSD/8QAGAEAAwEBAAAAAAAAAAAAAAAAAAECAwT/xAAiEQEBAAICAwACAwEAAAAAAAAAAQIRITEDEkFhcSIyURP/2gAMAwEAAhEDEQA/AOPvcorwLs5fxcm0bUCJz3FXVmyqI1MltAI15VS4faSVa7/TNxVMHWD7Teij5kV0vC8TwiYnCYOzask98txjYYmLqKxUFwALiicsMGaGaSpAJzkVa5TcEEjoY+FaWajWJ4AyCzbLr9ou691JLANHdhishWbVoaIDDXeF8mafqW2TPWA1qxZw01vWzlMxMUe0h6rbhuHczV1cKKxsYkHcVldvknJbGvM9Kyu6rWmF66F0GrdKysYSPE+p+lWsLgwgk6tzNR5PpQFe5roKq3r4XRd6xx+OA8KfGhIc1WOGytWcTdDAdar5Kwr0GtZNJ2yAr1jWyyQdD8a13reUxQGE0d4DhS4HKTA8zQGur9msGlrDKGIkiT76z8t1Dxa7GBJyxoI1+C1MZwYNrEHqNveKOYCyPkfrpVLi3FjZvrb7rOpTMSNx4iCddI0G8b1yze1FLiGD7vW4unI8vjVFsdbHIn3V0aybN5fCVMjVdJ94oDxjsjMm0Y/tO3x3Hzq5lPoKbcQEaLQbHmWmIpgv8Fujwusfvl1odxHhTqAYmtcLJU0GqUW4f2dv3fZQgdTtR3B9iSCDcf3CtbnjPqdAfCsBPiYelFvtMHKAfdTja4Jas2jccbDQUl4282fMAFE6DyrnuXtVL+DulGUgmGOoNMNxNKD4IG66Z1yxqDyNHcYQBUZGA8SGlKnEr/Ib0e41jQgPWljC2Tdf1NaePH7RWu3dOx1FbLawfKmHH8AyWw67jehbWQVkadRVe8vSWGSpVbvTUo0TWz1f7O2ke+vekC0kvdkxNtBLINdWb2AB+KhDNWVu3Na60Y/xLtVexBuEWrCXLuYPcS2O8KtIyZzORcpyeELK6GRNUcPw+NTqelTD2gOtXbFtjEMPPy8o61GWWzkZYW3rGWB1rfew4iTpW644QSxqrbstfMt4bfIczUKUB45iYHOrOHfIaLtbVViNOlBsYkH6U97AgbsiToKDcS4lPhTQczVfGYkkATpVI1eOKbXlSpUrRKVKlSgM0rfiTKg1XWtxMgCppxu4JhO9v27f4mE+g1PyFdZv4QRtrFJ38NeFFsQ1wjRE+bGPoDXRMWBrArn813Tjbw/D+I+Q+pNAO1lmb6JEl0MeqHOJ8oLfGmzAWpYxtp8ZNLnatgMWNPZtXWmdosFvyrPHs6VFtaGJJgMpVobkAR56+XpTbgVxllR3wF0eX9QaTv8AePL86WrSFWVkZfCR4Tquh5Rsf8078DvnEWwzkZ7bsGgdTmWP+krrziqyEa7Nyzf0BGbmp0PwNaf9Eth5YSOnKi+M4RbuwWGo2K6HbkR61TGHv2PZPfJ0OjjTkefvqP0avibyqIVco9KqcPtd9dVQ2kyR5CjOGxNq6fCcrj7jCDPpz91EbNhEPeZQDsxHyNFy0Win21vjOlnZQMzeg2rll7Fm7dnlmgek6U+9vMPe/muttmDaArrCx5Vz3g9sm6q88wrbxzjYdMwiB8MobkN+YPWgOI4pkVlc6r8xRbBNlsuSdFaBXPOO4zvLpI22pYY+1F4V8fjDcaTtyo92KsAszdKV6Z+zh7pRc5Ewa28k1jqJnZ37sEQdjStxDB5GKxvtTTaeY86r8WwwdJ5iuSXRkVsDrUogT5GpWnsC9awTGt32RhrE0St4U8jVhLbDcfCtLnT0APejbQ+VbrPEWUyACaK4jApcHQ9RWXD+Gra8TGT1Ow9POn7TQ1UwOCZyHve5f1ohexAGg3qtdxZbRduvOqeMxotCBq/0qdbp9LGKxQtjM5k8hS9icazvmPuHQVqxF4sZYya01rjjpFrItVi7hzEitFpZothOHXGH5U7dAO7jwzIrVlopicEwYLl3rRcwLjdSKUpKBFMHZDsnex9yEGW2vt3CNB5Dq3lRnsH2DuY589wG3h1OrRBcj7qfm3LzNdxsYSxg7MKq27aDQAfIAasx+JqM/LridnosYXsDhEsGybSuDux9ueubcH0rnPaXsUcCWuCblqdGjVfJv1rpGD7aFsQVuWHt2SQEcgyD1uDZQflzpnvYVbilWAZWEEHUEGsZnlLybm38LcHmsXbh+9cj3Ko/MmmnG2FQAkbsB8TH+fdVvgvB7eGVrdsEJnLAHlm1j0oZxe/nvgQcloHXkXYZflP1qbd3ZivDUgSBoT+QFJnaRlbFXyVJy2GB3gqQ9lkB+6zEos8g010DCKFQTyEmfia5piXNxsW/W5ZHIrK3UDjK0j27Oo55vOnh2KqW7LKAHyvG0jLHPwsviUeRJHUGmvs7bWzaNxCXF66PCQMwKjIyGNyMh1/80tYZwYF1FQGR3tkHKNNC1rWZOnhjfemXsth5tgB1YDEXiGU6QLYQMARMZ83LmarLoL/Zt84uSDlzeEkRP+NAR61fwClrYJ1MnWQfvGNR5CtPZbE57Xs5Tvrz5ZtOpn4GveCQzEjbu18PMeN9ToN4rM3uN4RbuDxrryI0PTca15gsFdBNsvntspAJ9oMACuvMb0XyVnh7eo8jU5dAs4TiNpyFJyPtlbwmRoYnQ1qx3ALTsHa0hYahgIb4jei2K4bbuG4jqDlcxI6+L6EUPfhVy1/RuGPwP4h6A7iqgLXaDs+5w728OfGTOVtD6A1yTH8Ou2Wy3UZD/cPodjXem4nBy37ZQ/i9pPceVYYjD27yR4LiHkYYf4rTDyXH4Vm3z9RvB4n+Tlpk7VdiVUG5hwQRqbZ2/wCk/lSdw1vGFPWt7ZlNxOjvg77LYUnflVDiHGyOdecb4gFQAchSfcvljJNY4+P25PZi/wBd/tFeUtTUrT/jC2YMJxT8S/CjeCxCOJBFKKp5T+/rW5CQJEzO439DSuEVs2XsGrbiD1GhoLjeHXAZDZl+BHqOdTA8VcbgsB8RRI8QRxCnWp1Yey9c4jlELv1oXcckydTRri2FUgtoGHPr5GgVbYa0ipUqVKshTgSAvB6aU127XPpSTw+6VcEda6RhMOWAYDcVj5O1Yh3EsJmTMo8S6imbsP2bOMUXHBW0Dr1YjcDy86LdmezHemX0tg/93kPzp9vXrdi3rCoogDYQBt5VjcvhoFSygVVAUCFRR8ABSNxriRxVxkTxLbJVoLC2GG6+EhrjDYwVUSZLeytzG8RbEvct+JbeVkuOJDgspGS30ddCx6jJuGgLD2Dmv5mIIW3ctwz39stgJmzs8HMCw8EHUg0SED8Y4fbsXbceHOjkiTp3eUE6knKQ0akkFTr0Kdku2ZtMLWJbNaJhLszl0MSea6DzE9Nmjs92X8ZxOLVTfcALb9pLKDVbY/GwkksfvEmmHG4FLiFHUMp5EeUfnRbOgps4i4w15iNZ00ili4JcITqW8X1b5/SreNufYVFsDMpkKDpoTm+RkUK4TdM5mJkzH5/So0qD/GsYLWHuMToFMnygk/8A1DH3VzbDYlFhnBCXkAcr4vGYuFgu5ZbkPA5E9aOdruIG7kwqN4nOp5AAgmekAAz0z9KBhSfGltu6AC2isMBaHskhJKlp7xpA1c9K0xnBUQwmEuPItILjf2sI6SQ0Mo9RTbYwQw1lUZl/l2HLtBkvcYliD+HMx0np60p8DvgYrCsh1a5k0+8rq2ZT5QM0dUHSmfjOLi3dfwtnuhRqP6dtM288yp/7taVA1wbDC1YAXUgGTI9oaHYajMDWngNrLm9ggKo8DSNczdB+IVjcHdYXIjFifCrHSWducEayx6a/Cs+D3R3bPGkty3VdByHIRrO29QYb2h7Viw/dW1D3ecmADGaInxNBBjSARryqnwbthca4qultg7AAoSDqVEwSfxD59KXMLbNwPcZVuHMrQwkC47EZj1A/mNtGo3E0T7P49/tFlHvEh7oUK6yGiW8MSFIieW25qrjNA6NdH2m8nMBGPvBH0WqV+/cW6wUhxIldMwnKAPTczrypQ45xG5a4rfv2/EqlbdxddlUNljzzTPkehp5e0l5AykgMAwYbwRp8o+AqZNSBQx94i5lyZ1K6gRmGv4TuP0pf49wxbf8AMssbdzUwuzRqdNpA+lMfF7Nu46qzZXglTyOUgQfew+dUeJJ/QMzDqCfxSCsn1pwira7SmVW8oMwMy/CY6a0l9uMGLOLDIIDqG06yQfoPjRvGYE6EbAup9bbMD8QBWr+ItjNZsXR/tnyYA/UVrhqZT8ilPieIzgUNrajcqhSt5xwlqqVs7uvae4Rw+z27mhAJ58m9/OqmI4EQPAxIGsHf47H5VngiuVnLZyoJy7EMdSeoPIeVWsPiWVSzTCwCDuSAM0HmJMCa5+Z0su35UlSMpjUERtz31qrbbXmNOXLpvR3HYlWLi56osb6T7UxJG0RQnFrlGmqnadx+o9a1xqWnFYwsuU8vjVOsiK8Iq4TypUqUw3YQ+NfWu2diuEs6Krf7p5hZ+pri3DbJe7bVdy4+tfRfAMStq3qQBux/f0rDzKxMb3Es2+Sqo0Hu2/fmaSuJYq7ibwIygWnVhbJaCVMxdZVyoeisZEgsAYC6u0vH+8ItJc7u4650zSq93m1UXRIt3THtahdDI8LDWnGbdnDl+7KLbOQWSIbvJIFoAfeZgdekttrWcx0FfCcZS0hRSbr944VYNtixuNK3CwgPnOU5M+Y7DWmzs5wBlf7ViyGxBWEUf07CHUogk+I/eYkk9aH9hOyZsj7RiQGxDlnyxpba4SXP+85jryBjmaLcZ4s2VhbS4V7tmV1VWVspAYEsfZg7DxMJK7DMW/4FlePIXYKGdEJDuoYhCBPihdvQkjmIM0UVgQCCCCJBGoIOxBpbfiOJuXRbtBLbgS6xmCi4GIvOxABTQlVXxM2hKw0H+GYFbFm3ZScltFRZ1MKABJ66VNCl2iwPe2GAALqMyyJ1HL31yfHdqWsjWyD0ZToP9ynau2GuXdtuA91dLATbuSfQnUrRjr6cIFnE94127mJuOmVZEDKXHeBdfayZh18TVLbFTmtu1tpJlTGvMxy25RtWHEMA1gl01tn2l6dIrVY4poItpcXo6jT31sJNnHgOMuX7hxOS2DbVlRlBAe4wyl9T9xSwnWc5E6Ucwbq9wpAyWkybal3Vczb/AIdKU8D2stkBLgNqNNR4fQEaAesUVbiKKpYPoddDOp6R1rPKX/DMHEuMeJF0gAuxiSNIWI9lpO8HY6cwWwrgWRbUQMsRppIOmnPWuf4a+73B3ggAhtukZVmNdpPQmmTD8TnnU2AscN4opV0d2Hd5HYBSxC/zAfUDvVJAjRT50Q4BYZ+I4IqJRWuOxGoEWjGo0mSBAoNxgNYvF0AyuxZTyzEHMp8pJBn7jGNjDJ2VezhsPicapdFMjIfYBhWOUDVjsuuomKrLrj6QNavq9/id5g3/AOwRmJHd+G4iKCNw0F9doNPfY66WwqSZgsAeUSSI8ta5XwPEDIRbzF7tzMxPtO2uXTkBmYjcyTO1da4FYFmwlv7wEt0ltSB5CYHpRmI3Y8nkoYayOfuHP0oPxEhsPaYLHjtkKJ08Q8pEVZ4w9tnGZmU28p0Egl86jQayMp1G017xVFKWxmEZ0ILc41G+52rMEbiWJQd8hZVb7Rcyz/0tvsNWrfxkWzhFLiUDLPSM8T7garYyyJxb82vv8FVR8KmNUf6bcXkEaPTcVp9gDL/ZSyz+Dbyode7MAFoOgqz2eN1lDklRG55jyqzj8eBImaPbKXWxoBPBB+KpVv8A1Ty+dSn7ZDUaEQXPERAJktPiGhkLHLQD41leuuqp4i6EkiPC+xGpiDv5VbvYFWBiVJBHh5g7gjY1SxgcASNFBAK+YjUbj51UspNKugTJoNZcHcBeWup5LQfFNGmsQDrrG+n1olxC+rePrqDzAGg9CTQZ61xhVJryKgNe1ZPIryvTVnBWMx12pbDLBoykONCDIprw/a5iq2yNQdehgSB7yAPf5UAxbhVgUKHWo17c0+nTcLdtPai4TlEuXmGVjrcu5oO86ggg7RtTf2K4Z37JirykW7YjC22jNAUL9ouwADdZVUD8KqBXIOEXizW0u+wGzEE6ORGVTtz6nrXUOF9sibbq6kMmUFkgaMZCgMf6uQHwiY5TtWeUs6B8xeJ7xjZRkBhjDT48ujIIM5QSAxHWOsA2xV3ujhrtvvLt6Qlm4CUtiVBZrszcsAmQ2jaqu50D4riGHK/arV681y2WCWG8R7xkzGC/iUBBmzZiqhZ5Cr7cLuZs95mJvoj/AGi0pLJeEk29JK2cjZUHs+1mlmBMSGP8OtthEbPbDg+O5eV1zMYE3LguZcoAAAAJCqoA0FGMDihdtrcUMFdQwzKVaDtKnUe+lbs9w0XdiThQVZbZIKuwUahR7NgESAfbbxGRGax2+4tiMNaRrBA1JdmGaFECAOZLMBU0GiqfFMAl62UcaH4g9RS32V7cJiIt3gEuHY7Ix9/sk0ycTxy2ULN7hzJ6Uqclt05F2t4Jcsvk3XcHy9OtK2J4PdWGtgEDdeZ8q6vw/hjY28bt2RbB1/u6IvQef50x4ngVhhHdgR00q5npplqcRwlbdu8u0EaMOY/xQnE8OuWTntEj0rrvHv4eAnvcK2W4NlPsnrOutBsFwFr0plAcbqdCY5r1FVM2fZEwXa64vhvKD5jQ/DY0y4LjNq4JVo8tq09oOwl0Anu29QJ+lIt+xcw7wQRB57VWscui5jrPDsH9obuzlKnVidgo3Y9Iqh2puW7yLhbMph7cQBu0GZJM6ltfcKUcJ2nvlO6taFt1UatGsacq6hwPsC1xc1y9A0gBCCZAMnMdN6zuNxvKtwD7M4azYAKr4tsxMn/Hupps42RM1k38OmDeHE6dCmvxBArW3ZIiVXEGdhCc9p1aptlCjf4kTdysgaTCtGuUhFIUge1LOdeQrfxnES1i2Ns877BB86s8M7HtaGt1gJOmhGoHP1E+81jjOzcvnLtIUqPINufWlwHPsZjHFvOjLld7rEOPCZuNEncaAUct2F+zlWHgIgieRAGUHnW3E9l0W2toFiqiNTy89N6rcVdghGmg09w/fxqrd9DQJxXHx4VgAaQNgOgpZxWKHWvOKY3WBvQo+fWtcMCtWftQqVq0qVfrE7F8HjGZ9WIHSrV/FCcs60BZmWtTPPSp9Nj2WOLOubw7neOdUajGvK1k1CeVKyyV5FMIKI2bwVaprYado9a8ZT5keVK8mza5mMmrXDsJmMn2R86o20JIHWjRvKgC8vnU5cdBfs4VX1narGA4kLLZG1RpLLG/UzyO0Hyo/wBnOyd/EqGW33Vldc7ggmN4U6n6U/dnOxGEsFLrIbt19Q137uhIhNl+Z86xuUMmcCxlxLgxDKGLeDJcUythtfC8wWOmbTXQcqZeF23U934kwzBytlyD4Bbc5RIzBJA0Og22qYTEt3YOVFcnMzxLlzObVpy6yIG1Y2sYiXfESxKtOssc4y777FvhU27Br7DWlGETLOsnXf2iNfhXvbXArdw5DagET6ZgSPlVfshcCBrQaV9pAdwrcj5yD8aOcQsi5bdPxKRU0OH8dY2sTdURkDkKOi/dA6aUwcDx7Yu5as3bnh2DHcxrk15x8aEdqsKVKsRrGRvMrpPw+lArN0oZB2PLfeQRGxqtbjSXT6Bs2wihVEKBAFZGlrsZ2kGJTI5/nINf71/F69R+tMk1nUMTQfjHBhdIuIcl1dmGmnw30FGDWJFBAfC+PS/c4gd3d5T7LDQTtodRp5+6su0PZfD4u2UuIAeTqAGB/MeVWuLcKS+pDCD+Ib7aa9NvhQexxh8Iy2sVJQmBd3yz7IbmR58qf6AH/D/sM+Ax1xmh7bWiEfoc6kj3j6V1JBQPi91+5LWW10IKjNInWIOulCOBXMRob2LSAYyQC5adVLuduUBZ86rftzQcLm9U7NsBiRzMfCKuXaqWW38m/Ks6FXjGNSzba685UEmBJ6be+lA9tcPckIt0xucsKPKWIE+W9Mna3Dm5hbyDdlj01Gvu3rkNlRcvW7SP3VvxKGM6Aa5uQLtEknrGwq5JTMOP7WWDsSaXcd2htOGGsRHPmPStl/gLZznczkLhlCFSubLqY3g0GxvCUQxmuHxOCPDuonkOYj41cmJ7DrPAVueJb3hPMrr7/FV+x2dtL7Rz+v6D9ao4fiCDTKR6Ctr8ZHIMfXQfOqvuWoKDC2f/AI0/7RUoL/qx6D51KjWR8BZukEgwRVZ410is1atDGumRmhNZJXq0Y4Bw4XngmFGp/Si3Rq/D8MLh10HMxTZwzhlhRMrPzo7guHoAAFEDyq1jeEIbT5UlivhyjWToIA561hc9ghWcD390Abu3wXf6U7Dg9m2qhiijYAkCT0E7mq//AOLNhrD4rEQipbORCYdnMQIG311o32RvWcLbS4bLXcS6hrl1/uyCcluFbKoykaQSQaLRGGD7A3L5BIFpD94jxx5L19Y99NGD7HYXCZDbtBn1JdtX8InQ8tY2ovwTj1vEaDwv+GQZjeCN45jQjpV7iFwKuaJgwfQkAnWotoab6KbAhQwyzHu+dZFsqW2KxEAzuJ0JrOxclTqJUwSNh+xQ7AXszXrRYNrmUiT4SBvJ6jrUmG9peHWbR73PcUu39NYIZzqYzDwzqSfU0Et4/L4e6ssp3EHOf/6zM+6r3bXEg27N2TlS4yPPIsMoJ9SP/tSm73bhVbVtyWEqSCAQDy8qqAew+IXD3bd61JtOSGZj4lM6o3mpgz0roiXQQCNjXIsOkBsPedGN3cJ7Nu4vsAtzZvZIHlTZ2L42Wtd3dEMm0nccvl9KMoFb+IHDAykjc6j8/wB+dczwQlsp5yP8V2rigFxCDvyrk/GMF3V4EaAn4GjG/FxrwGKexcV1MMrSD5+fkdQfWuy8E4suJtC4uh2ZfwsNx+Y8iK5Jj7MgMNmGvr/mjXYjjHcXArnwNCtPLXwv7jofImjKbgrqFLfGsc91nw9hwrqssZgnXVEjmBudN460XxnF7Npsty4qnod+usbVzjH38l5irEnNmVwfMmQfOKmRDHh3F72HuSS2VTDo06jSdPxeLSOlN/bpx9icsCYKZQNy2dSI9wJ91CsDhzjXW5dQKLR/mONFeIIWDz01PSR6UeP8e+03raIWW0jg95l8Cg+E3WnkQxyk6CfPSvoVOzvaJsMqW3LPaeCo+8sNsNdNiI05HrTDwDiRvXbjtlt2gQAoGogmAW5yNT8BHNR4xgbNtrS2Lhe5JN3Q93AUZWSdZYyM0+IhjRfs7jbeHs95cYDNdYKDzA3bb3zTsDqj1VIgirAMgHqPyqtcOorKgL7TPGGvRv3bfSuS4JGuMq27RZpJOXQ/h3OwjT3mutdohOHvDrbb/iaV+xuECWCYOZjLGI5aCOUbR6dTVy6hwsYrsxe0YsqsBHtkjLOi+zsKEXuzbjd1k7mCf0o72t4mxvG2CVVdDB3POSKXOIYhrb3UBJU6RO0wdOmhqpsyg0rcK7w5HrBIr24IJE7EjfoaJPh0LGV1kx1+VRbIXXL78uvzNa3OFoPXDvyQx6V5RL7Sej/L9KlL3/A0EYlIquKzdiT6Vtw+GZzCqT1jl69K1nEQ1qKbuymBJaFmY5a69Kudm+wmdpvkwAGKL56hSx+cfGuh9n+H27ThVVbZCz3YILa6SYkx5zr5c8c851DaeDdmXMG42Ufh0zfEGBTLiXs4KyXgTsJOpPQk7DQk+lWrb0n9sMaTiEXWFSR6sTJJzCPZXrttrWM5Mr9s8Reu2Hu4hhmcjurY8XgVxmZSphUiBrMmek0w8Ov3bgC3MHZXUDVmR8u+YEktprqYBLUk9tO+F6/JZQAbagiAbaQAF01HPTmxq72P4u1y0LbMzMuvUkdTvJHWJ/uWtdfxBm7gWIuWmhAzNnZhmDhj3gY7F1IUCDBDHqafuH40YnDhtiwho5MNDE/Eeornt7iBKlISSO9Uj/5LZ8RnxCSpjRifhRLsNxBg122++jaSBOxgHbQr8Ki9AzcPuhXYDUHRzyzjQZiYJMabVU45dFl0u2wMw9pRALIdzEa/+ar8auwZ2Q7wPvDUFiDJHlXlq8mJTxgAqYIJmD5kVJ6Z8ZW1et6sxt3liZ8KsfErwfOKReI8SxMtav3GldGUeAMOTeGMwP602falVzhWUKhTwEaKRzA6EUN4gFbDsbtk3XtTB2YgHcGZmKqcDRPv4nKAF01GUD8UiI99Xr3EMrjEW8wyuy3l5iTIb0+hEUNfiGn8pVtg65h4nj/e23uArTYxuRhEHky75lPtA/Weoq9B1bA8UW9bDKeVB+0eDFwT8f1pV4PxQ2Lg1zWbmqnpyKnoQdKdVvBhI1BrOzRwrWRINo8xofMVoVIMkajQj60V4hgoOmn4T0PQ+VCQSrHN7x1o2YgbbXLPfBpGaHBksrdTM77+rUw9iLYcXVdFZAVKyJAc5s0TIEwD76T+H8SeziAttgEu+FswlNdASBrpPlTLxri64W39mw7eILNx5giRrrydh/2iOoh6Rpd7TcVa5/6bDoSCTblRozw3gHLIuU5jtIjYNQ6zfGEw2W5aZb7eA272tu7JkEnYIkSTrAMalhQx7CC3YxaXgLADi4LbSVOU92ixEnNKmI9s6wJqnYwt7HXUzMxnmWDZLY9hQY1YnMS3PKTEKBVSAS7McDuX7twlj3YJJK6K7AQNvuKAAF2gBdg0ALmMkKByzQPImdvhXYsDhreFsZRCoiyx2AAGpM8gJ398mSeO8MwpYMUAKgTJE6T4RHvHxpS7Du2CebVs9UU/FRWq+dR++decIP8A6e1O/dp/xFaL9zxAfvesqGniX9O5/sb6Glbsq38k+1vuf3v+UU04s+FvQ/Q0p9lj/LbQ78z6ef7EVXw4A9reDXGuG5aXNmjMBuD186DYjhT3Ltx3XIpXQHeYAnSn/Fnel/HGn7U3Msbnt3WWZIP5TWYxj9Kx44YxNz1n5VoOJyittbJdN9/KpQs41qlHpRscw3Z1Utq92WdiIQaATy8zRfA2O6uWVyr3bMNV/F0aBG0xE1Z4ufAD0B/4mqvf5rPhMukOB/t1j4TWftb2R24Ndhr3I551nURodeXLTpVnDYpLDaspdyoYKIgSfEQJPP2mNL+DxgF5Xnw3kEagCY9ZJPlVy5jha8C5FmXZrh01PQe0ffppUg5riaTe3Fts6XVJAIykgAkbwATopIYif1ojg+IFkViIJ5e/fXUTv76yxTrcUq+oO4pS6p6JvaBReti8q3Ll4xm1JVFVcsqh3Vt9okTzpb7JW1W4+ZiHA8NoRL+RJkCN9p0600Y7hN622a0cw5QYcf58/IaaUscTuYlLqYhlYOg8TZfM9V/CdzW2N3NFTMcwV2uSpuqURTKtDRmMOc0BSRmJEmNtKI9gPC91lzZQI8RkyxkiZPJQfRhS5w6zfxXjJhWGrOZkem59NNzrTlgESxbCLO+pO5J3J/fIVGV1wcMOIuK6lW1BEEUBOKNpm8IkbHXVBoAJPtfpW44isc4JnSRtUG08WwYvFXzOCNVgnQxppy84q5h7zFRm356RPnrVHDWyjMQfA2sHcNzirJu0UwTiXZ1GJ7k5WkFlnwkMdY/CTrqKEcU4Yth8q5VkZl0EnXUa8x+Yo9juI2synOSw2CnST18468qEcQtX8XcVkTIqggM+m+/nyHLrV40gZ7rKTm0PQ+n4Vo12a4xcW93JVnQwCQCcj5RmPpmmaIcP7OopzXW7xvgPrJNGENu2uVQqjoBSyygkWbyhgQdjQDHcODg229oaqdiR1ohex/7NLHFu1Fq28li7CRlSPgTsPnSxlt4NTfBnCPmbVGGu5mBKjXzA3896J9mrqrYW9iVtvaOa0zZyXQuSGLLGrGYmZEnqaTOIcdN91zyqKZQA7HTVtPFtWzhWNa6/d5SQzBii6KzAEZnJ2gE7A77ExW/pdcotMFstiLiW7asLduFtqy6FYC95d/E5Uhf+oKNSa6l2b4UmFtgAeI6k7mTqdepgT6AbKKAdluDrYSSZc6+m+g6QDEchpzJIT+IfbPu1OGsN/MI/mOPuKR7Ij7x+Q9dM7vK6gaf4qduO9nCYdvAD/NddmI/9sHoOfU6UY/h0A1lYgswBInlAiuMCui9ivHbUDfIBMxlhspNXnjJjqB3RLnhHpQrGYgKRPNgPeazwBy2kUmYEUL4kZKzyuA/A1z0xHEtofSlDsy3hfQ77kz+5/Kme9cpQ7PGDc057z5/nHy86fwCWKfegGONF8Rc3oFjXpG552r0xBPVRQh3mmPtGs3Af7fzNBXsD0rqxymomxqW/ptUrLuD1FSq/iWjzYxIuWgd5E/rQmzmDwbiqgOiqTMchA0nqTVDs/wARy/yz7v0qxxJNcw/flWGvW2Kg1wzG5S1rcrLWtvZPIEjcbUTXiBe2Ssd4sjqAw8+dJN3Ek5SDlYEQfXl6USscQM5xoRo6fmB+dFx+gzWcZcBDMRlAOafaj/aNJnmKvpjgQCDIO360r96r+MkssaLuPWOZrPDcQE5cuWOX3jPOFmB6mo0Zm+11jecMCG1BEEUvYxnJkNCA7CZ2P4dTrHMVvwONEZSTmGmvtE8yQNh60tDajh77YK7kMmw58J/Cehpo7/MARqPyobiVW4pVwCDvNLdvHthGyq3e2eQHtLziq/t+x0dmvcutZPi0QeJgB5/Glqxj7mIXwFUX1k9duvL41bt4NBq5znmWOnwqbNdhbfjDPpaUsdpjQH6V59iu3P61yB+FfPz5aafGsDxBVED5aCqGL48q+04HkN6c38gH8Ph7NrVQAep1b4mtjcQHKkLFdqh/7ak+bafKhWI4vfu6ZiB0XQVc8VvY3HQMdx+2nt3APIb/AAGtL2O7Z8rSE+bfoKWbeF6mev751btWI5QKv0xn5HLzEYq/f9tzl6bL8B+de2MCPP6VYVfcOlbFWaLkFDGYJY8OhHwrPs9xEWLoYjnv8qKJbEVVxPBu8/p+10pzKWapWGTtF22CJkw5l2GrclB+rfSudu5JJJJJMkncnqayv2WRirAgjcGtdaY4zGcJrMGnXsZByAqDK3N55En86ShTF2dtNcVEQkHvGEjTQqpPyBqc+g7pw0hbKqJgDmZO87896qYy7/yFU+CXXFgC4QWBOo6TpPnFY4m9v6iuSmJ3L1KXA3h7mg3PPzP6fKjj3qVeGNF65tufqfnTAvfuUGxt2ruIvUAxLyx1Ma6ec0RQB2hv+JTGkH60NRgdqJ8WTbnvS+wgn5VvhJYVX8gqVSGIbyqVXpRtoVo1FHcDjRcEN7X19KlSq8mMsTGq7YynMBrO/wClRbknMDDD4EdDUqVljzFVaw+KMyu/3k/MdavrczCUYCd9OfXrNeVKnKCLK4gL7TT6wPgBWgcR+7aWfPYb79PPWpUpScbNl3TP/UuafhXb4+lblvWk0UDz5k+pr2pUzkAuLVQ2e0Tbb+3Y+oqg/Fro++G84qVK6MJvtNV73ELjbuY6DT6VoW2TUqVd46Jut4WdpPU0RtYYAVKlZ5Wrxi1bwp6e6rKYBidASelSpWNyp1cs8CuN5VYHAWXkT76lSo96TE8JI5GrvCeFQ0mfX9K9qUrlRtnx3gNu8rTo41VunltqPKuaYvDtbYo4gj9yOoqVK38GV3pNYA0xdkMXkceVxT8fD+Yr2pW2f9aTqVi94T61XxF7evKlcdNk9+lnBXYvXNtz9frUqU50Fm/doXffepUoVATjFyFBoGnWPT9TUqV0eP8AqVaiJ10r2pUrVL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UUExQVFhUXFhwZGBgXGRwaGBwYGBcYFxgYGhkYHCggGBolHBcYITEiJSkrLi4uFx8zODMsNygtLisBCgoKDg0OGhAQFywkHxwsLCwsLCwsLCwsLCwsLCwsLCwsLCwsLCwsLCwsLCwsLCwsLCwsLCwsLCwsLCwsLCwsLP/AABEIALgBEgMBIgACEQEDEQH/xAAcAAACAgMBAQAAAAAAAAAAAAAFBgAEAgMHAQj/xABBEAACAQIEAwUFBgUDAwQDAAABAhEAAwQSITEFQVEGEyJhcTKBkaGxFEJSwdHwByMzYuEVcrKCkvEkQ1OiFjSD/8QAGAEAAwEBAAAAAAAAAAAAAAAAAAECAwT/xAAiEQEBAAICAwACAwEAAAAAAAAAAQIRITEDEkFhcSIyURP/2gAMAwEAAhEDEQA/AOPvcorwLs5fxcm0bUCJz3FXVmyqI1MltAI15VS4faSVa7/TNxVMHWD7Teij5kV0vC8TwiYnCYOzask98txjYYmLqKxUFwALiicsMGaGaSpAJzkVa5TcEEjoY+FaWajWJ4AyCzbLr9ou691JLANHdhishWbVoaIDDXeF8mafqW2TPWA1qxZw01vWzlMxMUe0h6rbhuHczV1cKKxsYkHcVldvknJbGvM9Kyu6rWmF66F0GrdKysYSPE+p+lWsLgwgk6tzNR5PpQFe5roKq3r4XRd6xx+OA8KfGhIc1WOGytWcTdDAdar5Kwr0GtZNJ2yAr1jWyyQdD8a13reUxQGE0d4DhS4HKTA8zQGur9msGlrDKGIkiT76z8t1Dxa7GBJyxoI1+C1MZwYNrEHqNveKOYCyPkfrpVLi3FjZvrb7rOpTMSNx4iCddI0G8b1yze1FLiGD7vW4unI8vjVFsdbHIn3V0aybN5fCVMjVdJ94oDxjsjMm0Y/tO3x3Hzq5lPoKbcQEaLQbHmWmIpgv8Fujwusfvl1odxHhTqAYmtcLJU0GqUW4f2dv3fZQgdTtR3B9iSCDcf3CtbnjPqdAfCsBPiYelFvtMHKAfdTja4Jas2jccbDQUl4282fMAFE6DyrnuXtVL+DulGUgmGOoNMNxNKD4IG66Z1yxqDyNHcYQBUZGA8SGlKnEr/Ib0e41jQgPWljC2Tdf1NaePH7RWu3dOx1FbLawfKmHH8AyWw67jehbWQVkadRVe8vSWGSpVbvTUo0TWz1f7O2ke+vekC0kvdkxNtBLINdWb2AB+KhDNWVu3Na60Y/xLtVexBuEWrCXLuYPcS2O8KtIyZzORcpyeELK6GRNUcPw+NTqelTD2gOtXbFtjEMPPy8o61GWWzkZYW3rGWB1rfew4iTpW644QSxqrbstfMt4bfIczUKUB45iYHOrOHfIaLtbVViNOlBsYkH6U97AgbsiToKDcS4lPhTQczVfGYkkATpVI1eOKbXlSpUrRKVKlSgM0rfiTKg1XWtxMgCppxu4JhO9v27f4mE+g1PyFdZv4QRtrFJ38NeFFsQ1wjRE+bGPoDXRMWBrArn813Tjbw/D+I+Q+pNAO1lmb6JEl0MeqHOJ8oLfGmzAWpYxtp8ZNLnatgMWNPZtXWmdosFvyrPHs6VFtaGJJgMpVobkAR56+XpTbgVxllR3wF0eX9QaTv8AePL86WrSFWVkZfCR4Tquh5Rsf8078DvnEWwzkZ7bsGgdTmWP+krrziqyEa7Nyzf0BGbmp0PwNaf9Eth5YSOnKi+M4RbuwWGo2K6HbkR61TGHv2PZPfJ0OjjTkefvqP0avibyqIVco9KqcPtd9dVQ2kyR5CjOGxNq6fCcrj7jCDPpz91EbNhEPeZQDsxHyNFy0Win21vjOlnZQMzeg2rll7Fm7dnlmgek6U+9vMPe/muttmDaArrCx5Vz3g9sm6q88wrbxzjYdMwiB8MobkN+YPWgOI4pkVlc6r8xRbBNlsuSdFaBXPOO4zvLpI22pYY+1F4V8fjDcaTtyo92KsAszdKV6Z+zh7pRc5Ewa28k1jqJnZ37sEQdjStxDB5GKxvtTTaeY86r8WwwdJ5iuSXRkVsDrUogT5GpWnsC9awTGt32RhrE0St4U8jVhLbDcfCtLnT0APejbQ+VbrPEWUyACaK4jApcHQ9RWXD+Gra8TGT1Ow9POn7TQ1UwOCZyHve5f1ohexAGg3qtdxZbRduvOqeMxotCBq/0qdbp9LGKxQtjM5k8hS9icazvmPuHQVqxF4sZYya01rjjpFrItVi7hzEitFpZothOHXGH5U7dAO7jwzIrVlopicEwYLl3rRcwLjdSKUpKBFMHZDsnex9yEGW2vt3CNB5Dq3lRnsH2DuY589wG3h1OrRBcj7qfm3LzNdxsYSxg7MKq27aDQAfIAasx+JqM/LridnosYXsDhEsGybSuDux9ueubcH0rnPaXsUcCWuCblqdGjVfJv1rpGD7aFsQVuWHt2SQEcgyD1uDZQflzpnvYVbilWAZWEEHUEGsZnlLybm38LcHmsXbh+9cj3Ko/MmmnG2FQAkbsB8TH+fdVvgvB7eGVrdsEJnLAHlm1j0oZxe/nvgQcloHXkXYZflP1qbd3ZivDUgSBoT+QFJnaRlbFXyVJy2GB3gqQ9lkB+6zEos8g010DCKFQTyEmfia5piXNxsW/W5ZHIrK3UDjK0j27Oo55vOnh2KqW7LKAHyvG0jLHPwsviUeRJHUGmvs7bWzaNxCXF66PCQMwKjIyGNyMh1/80tYZwYF1FQGR3tkHKNNC1rWZOnhjfemXsth5tgB1YDEXiGU6QLYQMARMZ83LmarLoL/Zt84uSDlzeEkRP+NAR61fwClrYJ1MnWQfvGNR5CtPZbE57Xs5Tvrz5ZtOpn4GveCQzEjbu18PMeN9ToN4rM3uN4RbuDxrryI0PTca15gsFdBNsvntspAJ9oMACuvMb0XyVnh7eo8jU5dAs4TiNpyFJyPtlbwmRoYnQ1qx3ALTsHa0hYahgIb4jei2K4bbuG4jqDlcxI6+L6EUPfhVy1/RuGPwP4h6A7iqgLXaDs+5w728OfGTOVtD6A1yTH8Ou2Wy3UZD/cPodjXem4nBy37ZQ/i9pPceVYYjD27yR4LiHkYYf4rTDyXH4Vm3z9RvB4n+Tlpk7VdiVUG5hwQRqbZ2/wCk/lSdw1vGFPWt7ZlNxOjvg77LYUnflVDiHGyOdecb4gFQAchSfcvljJNY4+P25PZi/wBd/tFeUtTUrT/jC2YMJxT8S/CjeCxCOJBFKKp5T+/rW5CQJEzO439DSuEVs2XsGrbiD1GhoLjeHXAZDZl+BHqOdTA8VcbgsB8RRI8QRxCnWp1Yey9c4jlELv1oXcckydTRri2FUgtoGHPr5GgVbYa0ipUqVKshTgSAvB6aU127XPpSTw+6VcEda6RhMOWAYDcVj5O1Yh3EsJmTMo8S6imbsP2bOMUXHBW0Dr1YjcDy86LdmezHemX0tg/93kPzp9vXrdi3rCoogDYQBt5VjcvhoFSygVVAUCFRR8ABSNxriRxVxkTxLbJVoLC2GG6+EhrjDYwVUSZLeytzG8RbEvct+JbeVkuOJDgspGS30ddCx6jJuGgLD2Dmv5mIIW3ctwz39stgJmzs8HMCw8EHUg0SED8Y4fbsXbceHOjkiTp3eUE6knKQ0akkFTr0Kdku2ZtMLWJbNaJhLszl0MSea6DzE9Nmjs92X8ZxOLVTfcALb9pLKDVbY/GwkksfvEmmHG4FLiFHUMp5EeUfnRbOgps4i4w15iNZ00ili4JcITqW8X1b5/SreNufYVFsDMpkKDpoTm+RkUK4TdM5mJkzH5/So0qD/GsYLWHuMToFMnygk/8A1DH3VzbDYlFhnBCXkAcr4vGYuFgu5ZbkPA5E9aOdruIG7kwqN4nOp5AAgmekAAz0z9KBhSfGltu6AC2isMBaHskhJKlp7xpA1c9K0xnBUQwmEuPItILjf2sI6SQ0Mo9RTbYwQw1lUZl/l2HLtBkvcYliD+HMx0np60p8DvgYrCsh1a5k0+8rq2ZT5QM0dUHSmfjOLi3dfwtnuhRqP6dtM288yp/7taVA1wbDC1YAXUgGTI9oaHYajMDWngNrLm9ggKo8DSNczdB+IVjcHdYXIjFifCrHSWducEayx6a/Cs+D3R3bPGkty3VdByHIRrO29QYb2h7Viw/dW1D3ecmADGaInxNBBjSARryqnwbthca4qultg7AAoSDqVEwSfxD59KXMLbNwPcZVuHMrQwkC47EZj1A/mNtGo3E0T7P49/tFlHvEh7oUK6yGiW8MSFIieW25qrjNA6NdH2m8nMBGPvBH0WqV+/cW6wUhxIldMwnKAPTczrypQ45xG5a4rfv2/EqlbdxddlUNljzzTPkehp5e0l5AykgMAwYbwRp8o+AqZNSBQx94i5lyZ1K6gRmGv4TuP0pf49wxbf8AMssbdzUwuzRqdNpA+lMfF7Nu46qzZXglTyOUgQfew+dUeJJ/QMzDqCfxSCsn1pwira7SmVW8oMwMy/CY6a0l9uMGLOLDIIDqG06yQfoPjRvGYE6EbAup9bbMD8QBWr+ItjNZsXR/tnyYA/UVrhqZT8ilPieIzgUNrajcqhSt5xwlqqVs7uvae4Rw+z27mhAJ58m9/OqmI4EQPAxIGsHf47H5VngiuVnLZyoJy7EMdSeoPIeVWsPiWVSzTCwCDuSAM0HmJMCa5+Z0su35UlSMpjUERtz31qrbbXmNOXLpvR3HYlWLi56osb6T7UxJG0RQnFrlGmqnadx+o9a1xqWnFYwsuU8vjVOsiK8Iq4TypUqUw3YQ+NfWu2diuEs6Krf7p5hZ+pri3DbJe7bVdy4+tfRfAMStq3qQBux/f0rDzKxMb3Es2+Sqo0Hu2/fmaSuJYq7ibwIygWnVhbJaCVMxdZVyoeisZEgsAYC6u0vH+8ItJc7u4650zSq93m1UXRIt3THtahdDI8LDWnGbdnDl+7KLbOQWSIbvJIFoAfeZgdekttrWcx0FfCcZS0hRSbr944VYNtixuNK3CwgPnOU5M+Y7DWmzs5wBlf7ViyGxBWEUf07CHUogk+I/eYkk9aH9hOyZsj7RiQGxDlnyxpba4SXP+85jryBjmaLcZ4s2VhbS4V7tmV1VWVspAYEsfZg7DxMJK7DMW/4FlePIXYKGdEJDuoYhCBPihdvQkjmIM0UVgQCCCCJBGoIOxBpbfiOJuXRbtBLbgS6xmCi4GIvOxABTQlVXxM2hKw0H+GYFbFm3ZScltFRZ1MKABJ66VNCl2iwPe2GAALqMyyJ1HL31yfHdqWsjWyD0ZToP9ynau2GuXdtuA91dLATbuSfQnUrRjr6cIFnE94127mJuOmVZEDKXHeBdfayZh18TVLbFTmtu1tpJlTGvMxy25RtWHEMA1gl01tn2l6dIrVY4poItpcXo6jT31sJNnHgOMuX7hxOS2DbVlRlBAe4wyl9T9xSwnWc5E6Ucwbq9wpAyWkybal3Vczb/AIdKU8D2stkBLgNqNNR4fQEaAesUVbiKKpYPoddDOp6R1rPKX/DMHEuMeJF0gAuxiSNIWI9lpO8HY6cwWwrgWRbUQMsRppIOmnPWuf4a+73B3ggAhtukZVmNdpPQmmTD8TnnU2AscN4opV0d2Hd5HYBSxC/zAfUDvVJAjRT50Q4BYZ+I4IqJRWuOxGoEWjGo0mSBAoNxgNYvF0AyuxZTyzEHMp8pJBn7jGNjDJ2VezhsPicapdFMjIfYBhWOUDVjsuuomKrLrj6QNavq9/id5g3/AOwRmJHd+G4iKCNw0F9doNPfY66WwqSZgsAeUSSI8ta5XwPEDIRbzF7tzMxPtO2uXTkBmYjcyTO1da4FYFmwlv7wEt0ltSB5CYHpRmI3Y8nkoYayOfuHP0oPxEhsPaYLHjtkKJ08Q8pEVZ4w9tnGZmU28p0Egl86jQayMp1G017xVFKWxmEZ0ILc41G+52rMEbiWJQd8hZVb7Rcyz/0tvsNWrfxkWzhFLiUDLPSM8T7garYyyJxb82vv8FVR8KmNUf6bcXkEaPTcVp9gDL/ZSyz+Dbyode7MAFoOgqz2eN1lDklRG55jyqzj8eBImaPbKXWxoBPBB+KpVv8A1Ty+dSn7ZDUaEQXPERAJktPiGhkLHLQD41leuuqp4i6EkiPC+xGpiDv5VbvYFWBiVJBHh5g7gjY1SxgcASNFBAK+YjUbj51UspNKugTJoNZcHcBeWup5LQfFNGmsQDrrG+n1olxC+rePrqDzAGg9CTQZ61xhVJryKgNe1ZPIryvTVnBWMx12pbDLBoykONCDIprw/a5iq2yNQdehgSB7yAPf5UAxbhVgUKHWo17c0+nTcLdtPai4TlEuXmGVjrcu5oO86ggg7RtTf2K4Z37JirykW7YjC22jNAUL9ouwADdZVUD8KqBXIOEXizW0u+wGzEE6ORGVTtz6nrXUOF9sibbq6kMmUFkgaMZCgMf6uQHwiY5TtWeUs6B8xeJ7xjZRkBhjDT48ujIIM5QSAxHWOsA2xV3ujhrtvvLt6Qlm4CUtiVBZrszcsAmQ2jaqu50D4riGHK/arV681y2WCWG8R7xkzGC/iUBBmzZiqhZ5Cr7cLuZs95mJvoj/AGi0pLJeEk29JK2cjZUHs+1mlmBMSGP8OtthEbPbDg+O5eV1zMYE3LguZcoAAAAJCqoA0FGMDihdtrcUMFdQwzKVaDtKnUe+lbs9w0XdiThQVZbZIKuwUahR7NgESAfbbxGRGax2+4tiMNaRrBA1JdmGaFECAOZLMBU0GiqfFMAl62UcaH4g9RS32V7cJiIt3gEuHY7Ix9/sk0ycTxy2ULN7hzJ6Uqclt05F2t4Jcsvk3XcHy9OtK2J4PdWGtgEDdeZ8q6vw/hjY28bt2RbB1/u6IvQef50x4ngVhhHdgR00q5npplqcRwlbdu8u0EaMOY/xQnE8OuWTntEj0rrvHv4eAnvcK2W4NlPsnrOutBsFwFr0plAcbqdCY5r1FVM2fZEwXa64vhvKD5jQ/DY0y4LjNq4JVo8tq09oOwl0Anu29QJ+lIt+xcw7wQRB57VWscui5jrPDsH9obuzlKnVidgo3Y9Iqh2puW7yLhbMph7cQBu0GZJM6ltfcKUcJ2nvlO6taFt1UatGsacq6hwPsC1xc1y9A0gBCCZAMnMdN6zuNxvKtwD7M4azYAKr4tsxMn/Hupps42RM1k38OmDeHE6dCmvxBArW3ZIiVXEGdhCc9p1aptlCjf4kTdysgaTCtGuUhFIUge1LOdeQrfxnES1i2Ns877BB86s8M7HtaGt1gJOmhGoHP1E+81jjOzcvnLtIUqPINufWlwHPsZjHFvOjLld7rEOPCZuNEncaAUct2F+zlWHgIgieRAGUHnW3E9l0W2toFiqiNTy89N6rcVdghGmg09w/fxqrd9DQJxXHx4VgAaQNgOgpZxWKHWvOKY3WBvQo+fWtcMCtWftQqVq0qVfrE7F8HjGZ9WIHSrV/FCcs60BZmWtTPPSp9Nj2WOLOubw7neOdUajGvK1k1CeVKyyV5FMIKI2bwVaprYado9a8ZT5keVK8mza5mMmrXDsJmMn2R86o20JIHWjRvKgC8vnU5cdBfs4VX1narGA4kLLZG1RpLLG/UzyO0Hyo/wBnOyd/EqGW33Vldc7ggmN4U6n6U/dnOxGEsFLrIbt19Q137uhIhNl+Z86xuUMmcCxlxLgxDKGLeDJcUythtfC8wWOmbTXQcqZeF23U934kwzBytlyD4Bbc5RIzBJA0Og22qYTEt3YOVFcnMzxLlzObVpy6yIG1Y2sYiXfESxKtOssc4y777FvhU27Br7DWlGETLOsnXf2iNfhXvbXArdw5DagET6ZgSPlVfshcCBrQaV9pAdwrcj5yD8aOcQsi5bdPxKRU0OH8dY2sTdURkDkKOi/dA6aUwcDx7Yu5as3bnh2DHcxrk15x8aEdqsKVKsRrGRvMrpPw+lArN0oZB2PLfeQRGxqtbjSXT6Bs2wihVEKBAFZGlrsZ2kGJTI5/nINf71/F69R+tMk1nUMTQfjHBhdIuIcl1dmGmnw30FGDWJFBAfC+PS/c4gd3d5T7LDQTtodRp5+6su0PZfD4u2UuIAeTqAGB/MeVWuLcKS+pDCD+Ib7aa9NvhQexxh8Iy2sVJQmBd3yz7IbmR58qf6AH/D/sM+Ax1xmh7bWiEfoc6kj3j6V1JBQPi91+5LWW10IKjNInWIOulCOBXMRob2LSAYyQC5adVLuduUBZ86rftzQcLm9U7NsBiRzMfCKuXaqWW38m/Ks6FXjGNSzba685UEmBJ6be+lA9tcPckIt0xucsKPKWIE+W9Mna3Dm5hbyDdlj01Gvu3rkNlRcvW7SP3VvxKGM6Aa5uQLtEknrGwq5JTMOP7WWDsSaXcd2htOGGsRHPmPStl/gLZznczkLhlCFSubLqY3g0GxvCUQxmuHxOCPDuonkOYj41cmJ7DrPAVueJb3hPMrr7/FV+x2dtL7Rz+v6D9ao4fiCDTKR6Ctr8ZHIMfXQfOqvuWoKDC2f/AI0/7RUoL/qx6D51KjWR8BZukEgwRVZ410is1atDGumRmhNZJXq0Y4Bw4XngmFGp/Si3Rq/D8MLh10HMxTZwzhlhRMrPzo7guHoAAFEDyq1jeEIbT5UlivhyjWToIA561hc9ghWcD390Abu3wXf6U7Dg9m2qhiijYAkCT0E7mq//AOLNhrD4rEQipbORCYdnMQIG311o32RvWcLbS4bLXcS6hrl1/uyCcluFbKoykaQSQaLRGGD7A3L5BIFpD94jxx5L19Y99NGD7HYXCZDbtBn1JdtX8InQ8tY2ovwTj1vEaDwv+GQZjeCN45jQjpV7iFwKuaJgwfQkAnWotoab6KbAhQwyzHu+dZFsqW2KxEAzuJ0JrOxclTqJUwSNh+xQ7AXszXrRYNrmUiT4SBvJ6jrUmG9peHWbR73PcUu39NYIZzqYzDwzqSfU0Et4/L4e6ssp3EHOf/6zM+6r3bXEg27N2TlS4yPPIsMoJ9SP/tSm73bhVbVtyWEqSCAQDy8qqAew+IXD3bd61JtOSGZj4lM6o3mpgz0roiXQQCNjXIsOkBsPedGN3cJ7Nu4vsAtzZvZIHlTZ2L42Wtd3dEMm0nccvl9KMoFb+IHDAykjc6j8/wB+dczwQlsp5yP8V2rigFxCDvyrk/GMF3V4EaAn4GjG/FxrwGKexcV1MMrSD5+fkdQfWuy8E4suJtC4uh2ZfwsNx+Y8iK5Jj7MgMNmGvr/mjXYjjHcXArnwNCtPLXwv7jofImjKbgrqFLfGsc91nw9hwrqssZgnXVEjmBudN460XxnF7Npsty4qnod+usbVzjH38l5irEnNmVwfMmQfOKmRDHh3F72HuSS2VTDo06jSdPxeLSOlN/bpx9icsCYKZQNy2dSI9wJ91CsDhzjXW5dQKLR/mONFeIIWDz01PSR6UeP8e+03raIWW0jg95l8Cg+E3WnkQxyk6CfPSvoVOzvaJsMqW3LPaeCo+8sNsNdNiI05HrTDwDiRvXbjtlt2gQAoGogmAW5yNT8BHNR4xgbNtrS2Lhe5JN3Q93AUZWSdZYyM0+IhjRfs7jbeHs95cYDNdYKDzA3bb3zTsDqj1VIgirAMgHqPyqtcOorKgL7TPGGvRv3bfSuS4JGuMq27RZpJOXQ/h3OwjT3mutdohOHvDrbb/iaV+xuECWCYOZjLGI5aCOUbR6dTVy6hwsYrsxe0YsqsBHtkjLOi+zsKEXuzbjd1k7mCf0o72t4mxvG2CVVdDB3POSKXOIYhrb3UBJU6RO0wdOmhqpsyg0rcK7w5HrBIr24IJE7EjfoaJPh0LGV1kx1+VRbIXXL78uvzNa3OFoPXDvyQx6V5RL7Sej/L9KlL3/A0EYlIquKzdiT6Vtw+GZzCqT1jl69K1nEQ1qKbuymBJaFmY5a69Kudm+wmdpvkwAGKL56hSx+cfGuh9n+H27ThVVbZCz3YILa6SYkx5zr5c8c851DaeDdmXMG42Ufh0zfEGBTLiXs4KyXgTsJOpPQk7DQk+lWrb0n9sMaTiEXWFSR6sTJJzCPZXrttrWM5Mr9s8Reu2Hu4hhmcjurY8XgVxmZSphUiBrMmek0w8Ov3bgC3MHZXUDVmR8u+YEktprqYBLUk9tO+F6/JZQAbagiAbaQAF01HPTmxq72P4u1y0LbMzMuvUkdTvJHWJ/uWtdfxBm7gWIuWmhAzNnZhmDhj3gY7F1IUCDBDHqafuH40YnDhtiwho5MNDE/Eeornt7iBKlISSO9Uj/5LZ8RnxCSpjRifhRLsNxBg122++jaSBOxgHbQr8Ki9AzcPuhXYDUHRzyzjQZiYJMabVU45dFl0u2wMw9pRALIdzEa/+ar8auwZ2Q7wPvDUFiDJHlXlq8mJTxgAqYIJmD5kVJ6Z8ZW1et6sxt3liZ8KsfErwfOKReI8SxMtav3GldGUeAMOTeGMwP602falVzhWUKhTwEaKRzA6EUN4gFbDsbtk3XtTB2YgHcGZmKqcDRPv4nKAF01GUD8UiI99Xr3EMrjEW8wyuy3l5iTIb0+hEUNfiGn8pVtg65h4nj/e23uArTYxuRhEHky75lPtA/Weoq9B1bA8UW9bDKeVB+0eDFwT8f1pV4PxQ2Lg1zWbmqnpyKnoQdKdVvBhI1BrOzRwrWRINo8xofMVoVIMkajQj60V4hgoOmn4T0PQ+VCQSrHN7x1o2YgbbXLPfBpGaHBksrdTM77+rUw9iLYcXVdFZAVKyJAc5s0TIEwD76T+H8SeziAttgEu+FswlNdASBrpPlTLxri64W39mw7eILNx5giRrrydh/2iOoh6Rpd7TcVa5/6bDoSCTblRozw3gHLIuU5jtIjYNQ6zfGEw2W5aZb7eA272tu7JkEnYIkSTrAMalhQx7CC3YxaXgLADi4LbSVOU92ixEnNKmI9s6wJqnYwt7HXUzMxnmWDZLY9hQY1YnMS3PKTEKBVSAS7McDuX7twlj3YJJK6K7AQNvuKAAF2gBdg0ALmMkKByzQPImdvhXYsDhreFsZRCoiyx2AAGpM8gJ398mSeO8MwpYMUAKgTJE6T4RHvHxpS7Du2CebVs9UU/FRWq+dR++decIP8A6e1O/dp/xFaL9zxAfvesqGniX9O5/sb6Glbsq38k+1vuf3v+UU04s+FvQ/Q0p9lj/LbQ78z6ef7EVXw4A9reDXGuG5aXNmjMBuD186DYjhT3Ltx3XIpXQHeYAnSn/Fnel/HGn7U3Msbnt3WWZIP5TWYxj9Kx44YxNz1n5VoOJyittbJdN9/KpQs41qlHpRscw3Z1Utq92WdiIQaATy8zRfA2O6uWVyr3bMNV/F0aBG0xE1Z4ufAD0B/4mqvf5rPhMukOB/t1j4TWftb2R24Ndhr3I551nURodeXLTpVnDYpLDaspdyoYKIgSfEQJPP2mNL+DxgF5Xnw3kEagCY9ZJPlVy5jha8C5FmXZrh01PQe0ffppUg5riaTe3Fts6XVJAIykgAkbwATopIYif1ojg+IFkViIJ5e/fXUTv76yxTrcUq+oO4pS6p6JvaBReti8q3Ll4xm1JVFVcsqh3Vt9okTzpb7JW1W4+ZiHA8NoRL+RJkCN9p0600Y7hN622a0cw5QYcf58/IaaUscTuYlLqYhlYOg8TZfM9V/CdzW2N3NFTMcwV2uSpuqURTKtDRmMOc0BSRmJEmNtKI9gPC91lzZQI8RkyxkiZPJQfRhS5w6zfxXjJhWGrOZkem59NNzrTlgESxbCLO+pO5J3J/fIVGV1wcMOIuK6lW1BEEUBOKNpm8IkbHXVBoAJPtfpW44isc4JnSRtUG08WwYvFXzOCNVgnQxppy84q5h7zFRm356RPnrVHDWyjMQfA2sHcNzirJu0UwTiXZ1GJ7k5WkFlnwkMdY/CTrqKEcU4Yth8q5VkZl0EnXUa8x+Yo9juI2synOSw2CnST18468qEcQtX8XcVkTIqggM+m+/nyHLrV40gZ7rKTm0PQ+n4Vo12a4xcW93JVnQwCQCcj5RmPpmmaIcP7OopzXW7xvgPrJNGENu2uVQqjoBSyygkWbyhgQdjQDHcODg229oaqdiR1ohex/7NLHFu1Fq28li7CRlSPgTsPnSxlt4NTfBnCPmbVGGu5mBKjXzA3896J9mrqrYW9iVtvaOa0zZyXQuSGLLGrGYmZEnqaTOIcdN91zyqKZQA7HTVtPFtWzhWNa6/d5SQzBii6KzAEZnJ2gE7A77ExW/pdcotMFstiLiW7asLduFtqy6FYC95d/E5Uhf+oKNSa6l2b4UmFtgAeI6k7mTqdepgT6AbKKAdluDrYSSZc6+m+g6QDEchpzJIT+IfbPu1OGsN/MI/mOPuKR7Ij7x+Q9dM7vK6gaf4qduO9nCYdvAD/NddmI/9sHoOfU6UY/h0A1lYgswBInlAiuMCui9ivHbUDfIBMxlhspNXnjJjqB3RLnhHpQrGYgKRPNgPeazwBy2kUmYEUL4kZKzyuA/A1z0xHEtofSlDsy3hfQ77kz+5/Kme9cpQ7PGDc057z5/nHy86fwCWKfegGONF8Rc3oFjXpG552r0xBPVRQh3mmPtGs3Af7fzNBXsD0rqxymomxqW/ptUrLuD1FSq/iWjzYxIuWgd5E/rQmzmDwbiqgOiqTMchA0nqTVDs/wARy/yz7v0qxxJNcw/flWGvW2Kg1wzG5S1rcrLWtvZPIEjcbUTXiBe2Ssd4sjqAw8+dJN3Ek5SDlYEQfXl6USscQM5xoRo6fmB+dFx+gzWcZcBDMRlAOafaj/aNJnmKvpjgQCDIO360r96r+MkssaLuPWOZrPDcQE5cuWOX3jPOFmB6mo0Zm+11jecMCG1BEEUvYxnJkNCA7CZ2P4dTrHMVvwONEZSTmGmvtE8yQNh60tDajh77YK7kMmw58J/Cehpo7/MARqPyobiVW4pVwCDvNLdvHthGyq3e2eQHtLziq/t+x0dmvcutZPi0QeJgB5/Glqxj7mIXwFUX1k9duvL41bt4NBq5znmWOnwqbNdhbfjDPpaUsdpjQH6V59iu3P61yB+FfPz5aafGsDxBVED5aCqGL48q+04HkN6c38gH8Ph7NrVQAep1b4mtjcQHKkLFdqh/7ak+bafKhWI4vfu6ZiB0XQVc8VvY3HQMdx+2nt3APIb/AAGtL2O7Z8rSE+bfoKWbeF6mev751btWI5QKv0xn5HLzEYq/f9tzl6bL8B+de2MCPP6VYVfcOlbFWaLkFDGYJY8OhHwrPs9xEWLoYjnv8qKJbEVVxPBu8/p+10pzKWapWGTtF22CJkw5l2GrclB+rfSudu5JJJJJMkncnqayv2WRirAgjcGtdaY4zGcJrMGnXsZByAqDK3N55En86ShTF2dtNcVEQkHvGEjTQqpPyBqc+g7pw0hbKqJgDmZO87896qYy7/yFU+CXXFgC4QWBOo6TpPnFY4m9v6iuSmJ3L1KXA3h7mg3PPzP6fKjj3qVeGNF65tufqfnTAvfuUGxt2ruIvUAxLyx1Ma6ec0RQB2hv+JTGkH60NRgdqJ8WTbnvS+wgn5VvhJYVX8gqVSGIbyqVXpRtoVo1FHcDjRcEN7X19KlSq8mMsTGq7YynMBrO/wClRbknMDDD4EdDUqVljzFVaw+KMyu/3k/MdavrczCUYCd9OfXrNeVKnKCLK4gL7TT6wPgBWgcR+7aWfPYb79PPWpUpScbNl3TP/UuafhXb4+lblvWk0UDz5k+pr2pUzkAuLVQ2e0Tbb+3Y+oqg/Fro++G84qVK6MJvtNV73ELjbuY6DT6VoW2TUqVd46Jut4WdpPU0RtYYAVKlZ5Wrxi1bwp6e6rKYBidASelSpWNyp1cs8CuN5VYHAWXkT76lSo96TE8JI5GrvCeFQ0mfX9K9qUrlRtnx3gNu8rTo41VunltqPKuaYvDtbYo4gj9yOoqVK38GV3pNYA0xdkMXkceVxT8fD+Yr2pW2f9aTqVi94T61XxF7evKlcdNk9+lnBXYvXNtz9frUqU50Fm/doXffepUoVATjFyFBoGnWPT9TUqV0eP8AqVaiJ10r2pUrVL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fld id="{C3E479F5-177E-4A18-AE55-6AF71F922A8B}" type="slidenum">
              <a:rPr lang="en-US" sz="1800" smtClean="0"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9736</TotalTime>
  <Words>2033</Words>
  <Application>Microsoft Office PowerPoint</Application>
  <PresentationFormat>On-screen Show (4:3)</PresentationFormat>
  <Paragraphs>741</Paragraphs>
  <Slides>62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Mylar</vt:lpstr>
      <vt:lpstr>Light Flexible Bulletproof Vest</vt:lpstr>
      <vt:lpstr>OUTLINE</vt:lpstr>
      <vt:lpstr>OVERVIEW</vt:lpstr>
      <vt:lpstr>BODY ARMOR BACKGROUND INFO</vt:lpstr>
      <vt:lpstr>BODY ARMOR CLASSIFICATIONS</vt:lpstr>
      <vt:lpstr>COMPETITIVE PRODUCTS</vt:lpstr>
      <vt:lpstr>PowerPoint Presentation</vt:lpstr>
      <vt:lpstr>PowerPoint Presentation</vt:lpstr>
      <vt:lpstr>CONSTRAINTS</vt:lpstr>
      <vt:lpstr>QUALITY FUNCTION DEPLOYMENT </vt:lpstr>
      <vt:lpstr>FINAL DESIGN</vt:lpstr>
      <vt:lpstr>FUNCTIONAL DECOMPOSITION</vt:lpstr>
      <vt:lpstr>BULLET IMPACT SIMULATION</vt:lpstr>
      <vt:lpstr>MESH VIEW OF MODEL</vt:lpstr>
      <vt:lpstr>PROTECTIVE LAYERING</vt:lpstr>
      <vt:lpstr>.357 SIG FLAT NOSE FMJ</vt:lpstr>
      <vt:lpstr>ASSEMBLY AND BCs</vt:lpstr>
      <vt:lpstr>ABAQUS RESULTS</vt:lpstr>
      <vt:lpstr>DESIGN MODEL</vt:lpstr>
      <vt:lpstr>MANUFACTURING</vt:lpstr>
      <vt:lpstr>Bill of Materials</vt:lpstr>
      <vt:lpstr>MANUFACTURING PROCESS</vt:lpstr>
      <vt:lpstr>RETAIL PRICE</vt:lpstr>
      <vt:lpstr>TEST DETAILS</vt:lpstr>
      <vt:lpstr>TESTING GOALS</vt:lpstr>
      <vt:lpstr>TESTING PROCEDURE</vt:lpstr>
      <vt:lpstr>PowerPoint Presentation</vt:lpstr>
      <vt:lpstr>UPDATED TESTING PROCEDURES</vt:lpstr>
      <vt:lpstr>UPDATED TESTING PROCEDURE</vt:lpstr>
      <vt:lpstr>TESTING RESULTS</vt:lpstr>
      <vt:lpstr>TEST 1 SETUP </vt:lpstr>
      <vt:lpstr>VIDEO OF TEST 1 IMPACT</vt:lpstr>
      <vt:lpstr>TEST 1- SAMPLES </vt:lpstr>
      <vt:lpstr>TEST 1 VISUAL RESULTS</vt:lpstr>
      <vt:lpstr>QUANTITATIVE RESULTS</vt:lpstr>
      <vt:lpstr>TESTS 2-4 SETUP</vt:lpstr>
      <vt:lpstr>TEST  2- SAMPLES</vt:lpstr>
      <vt:lpstr>TEST 2 VISUAL RESULTS</vt:lpstr>
      <vt:lpstr>QUANTITATIVE RESULTS</vt:lpstr>
      <vt:lpstr>TEST 2 OUTCOMES</vt:lpstr>
      <vt:lpstr>FURTHER TESTING</vt:lpstr>
      <vt:lpstr>TEST 3 – SAMPLES</vt:lpstr>
      <vt:lpstr>TEST 3 VISUAL RESULTS</vt:lpstr>
      <vt:lpstr>QAUNTITATIVE RESULTS</vt:lpstr>
      <vt:lpstr>TEST 3 OUTCOMES</vt:lpstr>
      <vt:lpstr>FURTHER TESTING </vt:lpstr>
      <vt:lpstr>TEST 4 – SAMPLES</vt:lpstr>
      <vt:lpstr>VISUAL RESULTS</vt:lpstr>
      <vt:lpstr>QUANTITATIVE RESULTS</vt:lpstr>
      <vt:lpstr>TEST 4 RESULTS</vt:lpstr>
      <vt:lpstr>RESULTS &amp; DISCUSSSION</vt:lpstr>
      <vt:lpstr>TOP DESIGN</vt:lpstr>
      <vt:lpstr>BEST PRACTICES</vt:lpstr>
      <vt:lpstr>LESSONS LEARNED</vt:lpstr>
      <vt:lpstr>TIMELINE</vt:lpstr>
      <vt:lpstr>GANTT CHART</vt:lpstr>
      <vt:lpstr>SUMMARY</vt:lpstr>
      <vt:lpstr>FUTURE RECOMMENDATIONS</vt:lpstr>
      <vt:lpstr>QUESTIONS</vt:lpstr>
      <vt:lpstr>REFERENCES</vt:lpstr>
      <vt:lpstr>APPENDIX</vt:lpstr>
      <vt:lpstr>PRODUCTION COST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Flexible Bulletproof Vest</dc:title>
  <dc:creator>MattLeal93</dc:creator>
  <cp:lastModifiedBy>Kamalaksha Sarkar</cp:lastModifiedBy>
  <cp:revision>606</cp:revision>
  <dcterms:created xsi:type="dcterms:W3CDTF">2014-09-09T02:12:40Z</dcterms:created>
  <dcterms:modified xsi:type="dcterms:W3CDTF">2015-05-04T19:23:22Z</dcterms:modified>
</cp:coreProperties>
</file>